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5"/>
  </p:notesMasterIdLst>
  <p:handoutMasterIdLst>
    <p:handoutMasterId r:id="rId26"/>
  </p:handoutMasterIdLst>
  <p:sldIdLst>
    <p:sldId id="256" r:id="rId2"/>
    <p:sldId id="260" r:id="rId3"/>
    <p:sldId id="284" r:id="rId4"/>
    <p:sldId id="277" r:id="rId5"/>
    <p:sldId id="330" r:id="rId6"/>
    <p:sldId id="313" r:id="rId7"/>
    <p:sldId id="312" r:id="rId8"/>
    <p:sldId id="319" r:id="rId9"/>
    <p:sldId id="320" r:id="rId10"/>
    <p:sldId id="321" r:id="rId11"/>
    <p:sldId id="322" r:id="rId12"/>
    <p:sldId id="289" r:id="rId13"/>
    <p:sldId id="325" r:id="rId14"/>
    <p:sldId id="326" r:id="rId15"/>
    <p:sldId id="329" r:id="rId16"/>
    <p:sldId id="327" r:id="rId17"/>
    <p:sldId id="318" r:id="rId18"/>
    <p:sldId id="328" r:id="rId19"/>
    <p:sldId id="331" r:id="rId20"/>
    <p:sldId id="332" r:id="rId21"/>
    <p:sldId id="324" r:id="rId22"/>
    <p:sldId id="263" r:id="rId23"/>
    <p:sldId id="296" r:id="rId24"/>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784">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59" autoAdjust="0"/>
    <p:restoredTop sz="94661" autoAdjust="0"/>
  </p:normalViewPr>
  <p:slideViewPr>
    <p:cSldViewPr>
      <p:cViewPr varScale="1">
        <p:scale>
          <a:sx n="74" d="100"/>
          <a:sy n="74" d="100"/>
        </p:scale>
        <p:origin x="-1422" y="-102"/>
      </p:cViewPr>
      <p:guideLst>
        <p:guide orient="horz" pos="2160"/>
        <p:guide pos="27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21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64DC9B-51B8-4AC1-AB9D-F04875747B5E}" type="doc">
      <dgm:prSet loTypeId="urn:microsoft.com/office/officeart/2005/8/layout/hList6" loCatId="list" qsTypeId="urn:microsoft.com/office/officeart/2005/8/quickstyle/3d1" qsCatId="3D" csTypeId="urn:microsoft.com/office/officeart/2005/8/colors/accent4_2" csCatId="accent4" phldr="1"/>
      <dgm:spPr/>
      <dgm:t>
        <a:bodyPr/>
        <a:lstStyle/>
        <a:p>
          <a:endParaRPr lang="en-US"/>
        </a:p>
      </dgm:t>
    </dgm:pt>
    <dgm:pt modelId="{9A676D72-F456-434A-A0A1-4608681CF354}">
      <dgm:prSet phldrT="[Text]" custT="1"/>
      <dgm:spPr/>
      <dgm:t>
        <a:bodyPr/>
        <a:lstStyle/>
        <a:p>
          <a:r>
            <a:rPr lang="en-US" sz="1600" b="1" dirty="0" smtClean="0"/>
            <a:t>50,000</a:t>
          </a:r>
          <a:br>
            <a:rPr lang="en-US" sz="1600" b="1" dirty="0" smtClean="0"/>
          </a:br>
          <a:r>
            <a:rPr lang="en-US" sz="1600" b="1" dirty="0" smtClean="0"/>
            <a:t/>
          </a:r>
          <a:br>
            <a:rPr lang="en-US" sz="1600" b="1" dirty="0" smtClean="0"/>
          </a:br>
          <a:r>
            <a:rPr lang="en-US" sz="1100" dirty="0" smtClean="0"/>
            <a:t>Unique Securities across all asset classes</a:t>
          </a:r>
          <a:endParaRPr lang="en-US" sz="1400" dirty="0"/>
        </a:p>
      </dgm:t>
    </dgm:pt>
    <dgm:pt modelId="{3893C1AC-0E48-4886-A345-17AB2B6AD57E}" type="parTrans" cxnId="{8BFEFD13-E50D-421A-9BAA-7EB2610BB7C7}">
      <dgm:prSet/>
      <dgm:spPr/>
      <dgm:t>
        <a:bodyPr/>
        <a:lstStyle/>
        <a:p>
          <a:endParaRPr lang="en-US"/>
        </a:p>
      </dgm:t>
    </dgm:pt>
    <dgm:pt modelId="{BED8594C-BADD-432C-AC97-EDC9118A2193}" type="sibTrans" cxnId="{8BFEFD13-E50D-421A-9BAA-7EB2610BB7C7}">
      <dgm:prSet/>
      <dgm:spPr/>
      <dgm:t>
        <a:bodyPr/>
        <a:lstStyle/>
        <a:p>
          <a:endParaRPr lang="en-US"/>
        </a:p>
      </dgm:t>
    </dgm:pt>
    <dgm:pt modelId="{371A7BE6-765B-4810-8F33-498ACA4CCB33}">
      <dgm:prSet phldrT="[Text]" custT="1"/>
      <dgm:spPr/>
      <dgm:t>
        <a:bodyPr/>
        <a:lstStyle/>
        <a:p>
          <a:r>
            <a:rPr lang="en-US" sz="1600" b="1" dirty="0" smtClean="0"/>
            <a:t>30,000</a:t>
          </a:r>
          <a:r>
            <a:rPr lang="en-US" sz="1100" dirty="0" smtClean="0"/>
            <a:t> </a:t>
          </a:r>
          <a:br>
            <a:rPr lang="en-US" sz="1100" dirty="0" smtClean="0"/>
          </a:br>
          <a:r>
            <a:rPr lang="en-US" sz="1100" dirty="0" smtClean="0"/>
            <a:t/>
          </a:r>
          <a:br>
            <a:rPr lang="en-US" sz="1100" dirty="0" smtClean="0"/>
          </a:br>
          <a:r>
            <a:rPr lang="en-US" sz="1100" dirty="0" smtClean="0"/>
            <a:t>Securities with FI sensitivies, risk &amp; perf metrics processed daily</a:t>
          </a:r>
          <a:endParaRPr lang="en-US" sz="1100" dirty="0"/>
        </a:p>
      </dgm:t>
    </dgm:pt>
    <dgm:pt modelId="{7780E360-B32C-48FA-9E66-123BEE472E52}" type="parTrans" cxnId="{B2C73A52-D25F-45AC-8250-B8FE0BAA322E}">
      <dgm:prSet/>
      <dgm:spPr/>
      <dgm:t>
        <a:bodyPr/>
        <a:lstStyle/>
        <a:p>
          <a:endParaRPr lang="en-US"/>
        </a:p>
      </dgm:t>
    </dgm:pt>
    <dgm:pt modelId="{9778A8BC-C98B-4BAA-82EB-7AC9383138C9}" type="sibTrans" cxnId="{B2C73A52-D25F-45AC-8250-B8FE0BAA322E}">
      <dgm:prSet/>
      <dgm:spPr/>
      <dgm:t>
        <a:bodyPr/>
        <a:lstStyle/>
        <a:p>
          <a:endParaRPr lang="en-US"/>
        </a:p>
      </dgm:t>
    </dgm:pt>
    <dgm:pt modelId="{02041FBC-8535-4305-9E3C-C52028D109B5}">
      <dgm:prSet phldrT="[Text]" custT="1"/>
      <dgm:spPr/>
      <dgm:t>
        <a:bodyPr/>
        <a:lstStyle/>
        <a:p>
          <a:r>
            <a:rPr lang="en-US" sz="1600" b="1" dirty="0" smtClean="0"/>
            <a:t>4,000</a:t>
          </a:r>
          <a:br>
            <a:rPr lang="en-US" sz="1600" b="1" dirty="0" smtClean="0"/>
          </a:br>
          <a:r>
            <a:rPr lang="en-US" sz="1600" b="1" dirty="0" smtClean="0"/>
            <a:t/>
          </a:r>
          <a:br>
            <a:rPr lang="en-US" sz="1600" b="1" dirty="0" smtClean="0"/>
          </a:br>
          <a:r>
            <a:rPr lang="en-US" sz="1100" dirty="0" smtClean="0"/>
            <a:t>Funds &amp; Sleeves for  Traditional &amp; Alternative managers </a:t>
          </a:r>
          <a:endParaRPr lang="en-US" sz="1200" dirty="0"/>
        </a:p>
      </dgm:t>
    </dgm:pt>
    <dgm:pt modelId="{AFB03082-B133-4AA7-A9D3-32FA8ACD601C}" type="parTrans" cxnId="{90B75284-9C36-42A6-9296-9B579C0F21DC}">
      <dgm:prSet/>
      <dgm:spPr/>
      <dgm:t>
        <a:bodyPr/>
        <a:lstStyle/>
        <a:p>
          <a:endParaRPr lang="en-US"/>
        </a:p>
      </dgm:t>
    </dgm:pt>
    <dgm:pt modelId="{7C714000-2C25-4E87-8F35-581979BC2F3F}" type="sibTrans" cxnId="{90B75284-9C36-42A6-9296-9B579C0F21DC}">
      <dgm:prSet/>
      <dgm:spPr/>
      <dgm:t>
        <a:bodyPr/>
        <a:lstStyle/>
        <a:p>
          <a:endParaRPr lang="en-US"/>
        </a:p>
      </dgm:t>
    </dgm:pt>
    <dgm:pt modelId="{94A1EE96-1A83-49F8-B9DD-76F2977A1D1D}">
      <dgm:prSet custT="1"/>
      <dgm:spPr/>
      <dgm:t>
        <a:bodyPr/>
        <a:lstStyle/>
        <a:p>
          <a:r>
            <a:rPr lang="en-US" sz="1600" dirty="0" smtClean="0"/>
            <a:t/>
          </a:r>
          <a:br>
            <a:rPr lang="en-US" sz="1600" dirty="0" smtClean="0"/>
          </a:br>
          <a:r>
            <a:rPr lang="en-US" sz="1600" b="1" dirty="0" smtClean="0"/>
            <a:t>400,000+</a:t>
          </a:r>
          <a:r>
            <a:rPr lang="en-US" sz="1600" dirty="0" smtClean="0"/>
            <a:t> </a:t>
          </a:r>
          <a:br>
            <a:rPr lang="en-US" sz="1600" dirty="0" smtClean="0"/>
          </a:br>
          <a:r>
            <a:rPr lang="en-US" sz="1600" dirty="0" smtClean="0"/>
            <a:t/>
          </a:r>
          <a:br>
            <a:rPr lang="en-US" sz="1600" dirty="0" smtClean="0"/>
          </a:br>
          <a:r>
            <a:rPr lang="en-US" sz="1100" dirty="0" smtClean="0"/>
            <a:t>Positions</a:t>
          </a:r>
          <a:endParaRPr lang="en-US" sz="1200" dirty="0" smtClean="0"/>
        </a:p>
        <a:p>
          <a:endParaRPr lang="en-US" sz="1200" dirty="0" smtClean="0"/>
        </a:p>
        <a:p>
          <a:endParaRPr lang="en-US" sz="1200" dirty="0" smtClean="0"/>
        </a:p>
        <a:p>
          <a:endParaRPr lang="en-US" sz="1200" dirty="0"/>
        </a:p>
      </dgm:t>
    </dgm:pt>
    <dgm:pt modelId="{049BB318-F5F6-486D-B02C-3197F976EE9D}" type="parTrans" cxnId="{83234D7A-F3ED-485F-B092-C8E27044484C}">
      <dgm:prSet/>
      <dgm:spPr/>
      <dgm:t>
        <a:bodyPr/>
        <a:lstStyle/>
        <a:p>
          <a:endParaRPr lang="en-US"/>
        </a:p>
      </dgm:t>
    </dgm:pt>
    <dgm:pt modelId="{2242977C-DBAF-46BF-A9F6-9E7E6DBB7B5A}" type="sibTrans" cxnId="{83234D7A-F3ED-485F-B092-C8E27044484C}">
      <dgm:prSet/>
      <dgm:spPr/>
      <dgm:t>
        <a:bodyPr/>
        <a:lstStyle/>
        <a:p>
          <a:endParaRPr lang="en-US"/>
        </a:p>
      </dgm:t>
    </dgm:pt>
    <dgm:pt modelId="{FE18B00E-1DDD-49DB-81A9-096017A8377A}" type="pres">
      <dgm:prSet presAssocID="{4564DC9B-51B8-4AC1-AB9D-F04875747B5E}" presName="Name0" presStyleCnt="0">
        <dgm:presLayoutVars>
          <dgm:dir/>
          <dgm:resizeHandles val="exact"/>
        </dgm:presLayoutVars>
      </dgm:prSet>
      <dgm:spPr/>
      <dgm:t>
        <a:bodyPr/>
        <a:lstStyle/>
        <a:p>
          <a:endParaRPr lang="en-US"/>
        </a:p>
      </dgm:t>
    </dgm:pt>
    <dgm:pt modelId="{E58501FC-B2F1-4B88-8BFA-E795F4750C6B}" type="pres">
      <dgm:prSet presAssocID="{9A676D72-F456-434A-A0A1-4608681CF354}" presName="node" presStyleLbl="node1" presStyleIdx="0" presStyleCnt="4" custLinFactX="6488" custLinFactNeighborX="100000" custLinFactNeighborY="1245">
        <dgm:presLayoutVars>
          <dgm:bulletEnabled val="1"/>
        </dgm:presLayoutVars>
      </dgm:prSet>
      <dgm:spPr/>
      <dgm:t>
        <a:bodyPr/>
        <a:lstStyle/>
        <a:p>
          <a:endParaRPr lang="en-US"/>
        </a:p>
      </dgm:t>
    </dgm:pt>
    <dgm:pt modelId="{96091BAA-98C7-4343-80F9-139829743B0C}" type="pres">
      <dgm:prSet presAssocID="{BED8594C-BADD-432C-AC97-EDC9118A2193}" presName="sibTrans" presStyleCnt="0"/>
      <dgm:spPr/>
    </dgm:pt>
    <dgm:pt modelId="{A769C742-756E-4BE0-AA56-435445913CCF}" type="pres">
      <dgm:prSet presAssocID="{371A7BE6-765B-4810-8F33-498ACA4CCB33}" presName="node" presStyleLbl="node1" presStyleIdx="1" presStyleCnt="4" custLinFactNeighborX="68255" custLinFactNeighborY="1245">
        <dgm:presLayoutVars>
          <dgm:bulletEnabled val="1"/>
        </dgm:presLayoutVars>
      </dgm:prSet>
      <dgm:spPr/>
      <dgm:t>
        <a:bodyPr/>
        <a:lstStyle/>
        <a:p>
          <a:endParaRPr lang="en-US"/>
        </a:p>
      </dgm:t>
    </dgm:pt>
    <dgm:pt modelId="{C613393F-1741-4BC1-9121-E8AD81807FA2}" type="pres">
      <dgm:prSet presAssocID="{9778A8BC-C98B-4BAA-82EB-7AC9383138C9}" presName="sibTrans" presStyleCnt="0"/>
      <dgm:spPr/>
    </dgm:pt>
    <dgm:pt modelId="{F037C64E-134B-4034-B87F-ABB1D286A3A5}" type="pres">
      <dgm:prSet presAssocID="{94A1EE96-1A83-49F8-B9DD-76F2977A1D1D}" presName="node" presStyleLbl="node1" presStyleIdx="2" presStyleCnt="4">
        <dgm:presLayoutVars>
          <dgm:bulletEnabled val="1"/>
        </dgm:presLayoutVars>
      </dgm:prSet>
      <dgm:spPr/>
      <dgm:t>
        <a:bodyPr/>
        <a:lstStyle/>
        <a:p>
          <a:endParaRPr lang="en-US"/>
        </a:p>
      </dgm:t>
    </dgm:pt>
    <dgm:pt modelId="{F62B3C0E-21DA-46B3-9A65-B69B9EF9E8C8}" type="pres">
      <dgm:prSet presAssocID="{2242977C-DBAF-46BF-A9F6-9E7E6DBB7B5A}" presName="sibTrans" presStyleCnt="0"/>
      <dgm:spPr/>
    </dgm:pt>
    <dgm:pt modelId="{C117476F-3C11-4AD2-A316-79AA61FA0C45}" type="pres">
      <dgm:prSet presAssocID="{02041FBC-8535-4305-9E3C-C52028D109B5}" presName="node" presStyleLbl="node1" presStyleIdx="3" presStyleCnt="4" custLinFactX="-2911" custLinFactNeighborX="-100000" custLinFactNeighborY="3123">
        <dgm:presLayoutVars>
          <dgm:bulletEnabled val="1"/>
        </dgm:presLayoutVars>
      </dgm:prSet>
      <dgm:spPr/>
      <dgm:t>
        <a:bodyPr/>
        <a:lstStyle/>
        <a:p>
          <a:endParaRPr lang="en-US"/>
        </a:p>
      </dgm:t>
    </dgm:pt>
  </dgm:ptLst>
  <dgm:cxnLst>
    <dgm:cxn modelId="{34D06E36-8CEB-4415-A90E-DA90B704B2D8}" type="presOf" srcId="{371A7BE6-765B-4810-8F33-498ACA4CCB33}" destId="{A769C742-756E-4BE0-AA56-435445913CCF}" srcOrd="0" destOrd="0" presId="urn:microsoft.com/office/officeart/2005/8/layout/hList6"/>
    <dgm:cxn modelId="{B2C73A52-D25F-45AC-8250-B8FE0BAA322E}" srcId="{4564DC9B-51B8-4AC1-AB9D-F04875747B5E}" destId="{371A7BE6-765B-4810-8F33-498ACA4CCB33}" srcOrd="1" destOrd="0" parTransId="{7780E360-B32C-48FA-9E66-123BEE472E52}" sibTransId="{9778A8BC-C98B-4BAA-82EB-7AC9383138C9}"/>
    <dgm:cxn modelId="{1A903010-5036-4D2D-83B2-04A6264CB86C}" type="presOf" srcId="{9A676D72-F456-434A-A0A1-4608681CF354}" destId="{E58501FC-B2F1-4B88-8BFA-E795F4750C6B}" srcOrd="0" destOrd="0" presId="urn:microsoft.com/office/officeart/2005/8/layout/hList6"/>
    <dgm:cxn modelId="{83234D7A-F3ED-485F-B092-C8E27044484C}" srcId="{4564DC9B-51B8-4AC1-AB9D-F04875747B5E}" destId="{94A1EE96-1A83-49F8-B9DD-76F2977A1D1D}" srcOrd="2" destOrd="0" parTransId="{049BB318-F5F6-486D-B02C-3197F976EE9D}" sibTransId="{2242977C-DBAF-46BF-A9F6-9E7E6DBB7B5A}"/>
    <dgm:cxn modelId="{90B75284-9C36-42A6-9296-9B579C0F21DC}" srcId="{4564DC9B-51B8-4AC1-AB9D-F04875747B5E}" destId="{02041FBC-8535-4305-9E3C-C52028D109B5}" srcOrd="3" destOrd="0" parTransId="{AFB03082-B133-4AA7-A9D3-32FA8ACD601C}" sibTransId="{7C714000-2C25-4E87-8F35-581979BC2F3F}"/>
    <dgm:cxn modelId="{3C4DAB24-950C-452B-AFA9-E779CE1AE01F}" type="presOf" srcId="{4564DC9B-51B8-4AC1-AB9D-F04875747B5E}" destId="{FE18B00E-1DDD-49DB-81A9-096017A8377A}" srcOrd="0" destOrd="0" presId="urn:microsoft.com/office/officeart/2005/8/layout/hList6"/>
    <dgm:cxn modelId="{F2C7C4E6-498F-4B86-B875-B3B83FDC2C3C}" type="presOf" srcId="{94A1EE96-1A83-49F8-B9DD-76F2977A1D1D}" destId="{F037C64E-134B-4034-B87F-ABB1D286A3A5}" srcOrd="0" destOrd="0" presId="urn:microsoft.com/office/officeart/2005/8/layout/hList6"/>
    <dgm:cxn modelId="{2B2FB220-C101-4176-824D-0F0A9ED67080}" type="presOf" srcId="{02041FBC-8535-4305-9E3C-C52028D109B5}" destId="{C117476F-3C11-4AD2-A316-79AA61FA0C45}" srcOrd="0" destOrd="0" presId="urn:microsoft.com/office/officeart/2005/8/layout/hList6"/>
    <dgm:cxn modelId="{8BFEFD13-E50D-421A-9BAA-7EB2610BB7C7}" srcId="{4564DC9B-51B8-4AC1-AB9D-F04875747B5E}" destId="{9A676D72-F456-434A-A0A1-4608681CF354}" srcOrd="0" destOrd="0" parTransId="{3893C1AC-0E48-4886-A345-17AB2B6AD57E}" sibTransId="{BED8594C-BADD-432C-AC97-EDC9118A2193}"/>
    <dgm:cxn modelId="{68627663-0AD0-43D7-B85E-7AF0F404FEB8}" type="presParOf" srcId="{FE18B00E-1DDD-49DB-81A9-096017A8377A}" destId="{E58501FC-B2F1-4B88-8BFA-E795F4750C6B}" srcOrd="0" destOrd="0" presId="urn:microsoft.com/office/officeart/2005/8/layout/hList6"/>
    <dgm:cxn modelId="{E65B4C29-2AB4-4ABF-A1ED-70AA14A8F574}" type="presParOf" srcId="{FE18B00E-1DDD-49DB-81A9-096017A8377A}" destId="{96091BAA-98C7-4343-80F9-139829743B0C}" srcOrd="1" destOrd="0" presId="urn:microsoft.com/office/officeart/2005/8/layout/hList6"/>
    <dgm:cxn modelId="{693B81A0-F26C-407A-A210-FBC4C1476E21}" type="presParOf" srcId="{FE18B00E-1DDD-49DB-81A9-096017A8377A}" destId="{A769C742-756E-4BE0-AA56-435445913CCF}" srcOrd="2" destOrd="0" presId="urn:microsoft.com/office/officeart/2005/8/layout/hList6"/>
    <dgm:cxn modelId="{9E59D22F-62A3-414A-98A6-C8E8F33ED464}" type="presParOf" srcId="{FE18B00E-1DDD-49DB-81A9-096017A8377A}" destId="{C613393F-1741-4BC1-9121-E8AD81807FA2}" srcOrd="3" destOrd="0" presId="urn:microsoft.com/office/officeart/2005/8/layout/hList6"/>
    <dgm:cxn modelId="{A2A3BBA9-19A7-4764-B0F4-DDC3E76E6D5E}" type="presParOf" srcId="{FE18B00E-1DDD-49DB-81A9-096017A8377A}" destId="{F037C64E-134B-4034-B87F-ABB1D286A3A5}" srcOrd="4" destOrd="0" presId="urn:microsoft.com/office/officeart/2005/8/layout/hList6"/>
    <dgm:cxn modelId="{DA4DD6AC-AD50-444D-91C0-F7400B9410E3}" type="presParOf" srcId="{FE18B00E-1DDD-49DB-81A9-096017A8377A}" destId="{F62B3C0E-21DA-46B3-9A65-B69B9EF9E8C8}" srcOrd="5" destOrd="0" presId="urn:microsoft.com/office/officeart/2005/8/layout/hList6"/>
    <dgm:cxn modelId="{6507E71E-A27B-40E5-84F4-9D5A9B5E837D}" type="presParOf" srcId="{FE18B00E-1DDD-49DB-81A9-096017A8377A}" destId="{C117476F-3C11-4AD2-A316-79AA61FA0C45}"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501FC-B2F1-4B88-8BFA-E795F4750C6B}">
      <dsp:nvSpPr>
        <dsp:cNvPr id="0" name=""/>
        <dsp:cNvSpPr/>
      </dsp:nvSpPr>
      <dsp:spPr>
        <a:xfrm rot="16200000">
          <a:off x="-161482" y="351017"/>
          <a:ext cx="2047220" cy="1345184"/>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50,000</a:t>
          </a:r>
          <a:br>
            <a:rPr lang="en-US" sz="1600" b="1" kern="1200" dirty="0" smtClean="0"/>
          </a:br>
          <a:r>
            <a:rPr lang="en-US" sz="1600" b="1" kern="1200" dirty="0" smtClean="0"/>
            <a:t/>
          </a:r>
          <a:br>
            <a:rPr lang="en-US" sz="1600" b="1" kern="1200" dirty="0" smtClean="0"/>
          </a:br>
          <a:r>
            <a:rPr lang="en-US" sz="1100" kern="1200" dirty="0" smtClean="0"/>
            <a:t>Unique Securities across all asset classes</a:t>
          </a:r>
          <a:endParaRPr lang="en-US" sz="1400" kern="1200" dirty="0"/>
        </a:p>
      </dsp:txBody>
      <dsp:txXfrm rot="5400000">
        <a:off x="189536" y="409443"/>
        <a:ext cx="1345184" cy="1228332"/>
      </dsp:txXfrm>
    </dsp:sp>
    <dsp:sp modelId="{A769C742-756E-4BE0-AA56-435445913CCF}">
      <dsp:nvSpPr>
        <dsp:cNvPr id="0" name=""/>
        <dsp:cNvSpPr/>
      </dsp:nvSpPr>
      <dsp:spPr>
        <a:xfrm rot="16200000">
          <a:off x="1165287" y="351017"/>
          <a:ext cx="2047220" cy="1345184"/>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30,000</a:t>
          </a:r>
          <a:r>
            <a:rPr lang="en-US" sz="1100" kern="1200" dirty="0" smtClean="0"/>
            <a:t> </a:t>
          </a:r>
          <a:br>
            <a:rPr lang="en-US" sz="1100" kern="1200" dirty="0" smtClean="0"/>
          </a:br>
          <a:r>
            <a:rPr lang="en-US" sz="1100" kern="1200" dirty="0" smtClean="0"/>
            <a:t/>
          </a:r>
          <a:br>
            <a:rPr lang="en-US" sz="1100" kern="1200" dirty="0" smtClean="0"/>
          </a:br>
          <a:r>
            <a:rPr lang="en-US" sz="1100" kern="1200" dirty="0" smtClean="0"/>
            <a:t>Securities with FI sensitivies, risk &amp; perf metrics processed daily</a:t>
          </a:r>
          <a:endParaRPr lang="en-US" sz="1100" kern="1200" dirty="0"/>
        </a:p>
      </dsp:txBody>
      <dsp:txXfrm rot="5400000">
        <a:off x="1516305" y="409443"/>
        <a:ext cx="1345184" cy="1228332"/>
      </dsp:txXfrm>
    </dsp:sp>
    <dsp:sp modelId="{F037C64E-134B-4034-B87F-ABB1D286A3A5}">
      <dsp:nvSpPr>
        <dsp:cNvPr id="0" name=""/>
        <dsp:cNvSpPr/>
      </dsp:nvSpPr>
      <dsp:spPr>
        <a:xfrm rot="16200000">
          <a:off x="2542499" y="351017"/>
          <a:ext cx="2047220" cy="1345184"/>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kern="1200" dirty="0" smtClean="0"/>
            <a:t/>
          </a:r>
          <a:br>
            <a:rPr lang="en-US" sz="1600" kern="1200" dirty="0" smtClean="0"/>
          </a:br>
          <a:r>
            <a:rPr lang="en-US" sz="1600" b="1" kern="1200" dirty="0" smtClean="0"/>
            <a:t>400,000+</a:t>
          </a:r>
          <a:r>
            <a:rPr lang="en-US" sz="1600" kern="1200" dirty="0" smtClean="0"/>
            <a:t> </a:t>
          </a:r>
          <a:br>
            <a:rPr lang="en-US" sz="1600" kern="1200" dirty="0" smtClean="0"/>
          </a:br>
          <a:r>
            <a:rPr lang="en-US" sz="1600" kern="1200" dirty="0" smtClean="0"/>
            <a:t/>
          </a:r>
          <a:br>
            <a:rPr lang="en-US" sz="1600" kern="1200" dirty="0" smtClean="0"/>
          </a:br>
          <a:r>
            <a:rPr lang="en-US" sz="1100" kern="1200" dirty="0" smtClean="0"/>
            <a:t>Positions</a:t>
          </a:r>
          <a:endParaRPr lang="en-US" sz="1200" kern="1200" dirty="0" smtClean="0"/>
        </a:p>
        <a:p>
          <a:pPr lvl="0" algn="ctr" defTabSz="711200">
            <a:lnSpc>
              <a:spcPct val="90000"/>
            </a:lnSpc>
            <a:spcBef>
              <a:spcPct val="0"/>
            </a:spcBef>
            <a:spcAft>
              <a:spcPct val="35000"/>
            </a:spcAft>
          </a:pPr>
          <a:endParaRPr lang="en-US" sz="1200" kern="1200" dirty="0" smtClean="0"/>
        </a:p>
        <a:p>
          <a:pPr lvl="0" algn="ctr" defTabSz="711200">
            <a:lnSpc>
              <a:spcPct val="90000"/>
            </a:lnSpc>
            <a:spcBef>
              <a:spcPct val="0"/>
            </a:spcBef>
            <a:spcAft>
              <a:spcPct val="35000"/>
            </a:spcAft>
          </a:pPr>
          <a:endParaRPr lang="en-US" sz="1200" kern="1200" dirty="0" smtClean="0"/>
        </a:p>
        <a:p>
          <a:pPr lvl="0" algn="ctr" defTabSz="711200">
            <a:lnSpc>
              <a:spcPct val="90000"/>
            </a:lnSpc>
            <a:spcBef>
              <a:spcPct val="0"/>
            </a:spcBef>
            <a:spcAft>
              <a:spcPct val="35000"/>
            </a:spcAft>
          </a:pPr>
          <a:endParaRPr lang="en-US" sz="1200" kern="1200" dirty="0"/>
        </a:p>
      </dsp:txBody>
      <dsp:txXfrm rot="5400000">
        <a:off x="2893517" y="409443"/>
        <a:ext cx="1345184" cy="1228332"/>
      </dsp:txXfrm>
    </dsp:sp>
    <dsp:sp modelId="{C117476F-3C11-4AD2-A316-79AA61FA0C45}">
      <dsp:nvSpPr>
        <dsp:cNvPr id="0" name=""/>
        <dsp:cNvSpPr/>
      </dsp:nvSpPr>
      <dsp:spPr>
        <a:xfrm rot="16200000">
          <a:off x="3848524" y="351017"/>
          <a:ext cx="2047220" cy="1345184"/>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4,000</a:t>
          </a:r>
          <a:br>
            <a:rPr lang="en-US" sz="1600" b="1" kern="1200" dirty="0" smtClean="0"/>
          </a:br>
          <a:r>
            <a:rPr lang="en-US" sz="1600" b="1" kern="1200" dirty="0" smtClean="0"/>
            <a:t/>
          </a:r>
          <a:br>
            <a:rPr lang="en-US" sz="1600" b="1" kern="1200" dirty="0" smtClean="0"/>
          </a:br>
          <a:r>
            <a:rPr lang="en-US" sz="1100" kern="1200" dirty="0" smtClean="0"/>
            <a:t>Funds &amp; Sleeves for  Traditional &amp; Alternative managers </a:t>
          </a:r>
          <a:endParaRPr lang="en-US" sz="1200" kern="1200" dirty="0"/>
        </a:p>
      </dsp:txBody>
      <dsp:txXfrm rot="5400000">
        <a:off x="4199542" y="409443"/>
        <a:ext cx="1345184" cy="122833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920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086345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
        <p:nvSpPr>
          <p:cNvPr id="2150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254060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
        <p:nvSpPr>
          <p:cNvPr id="2253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13004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0938" y="692150"/>
            <a:ext cx="4556125" cy="3416300"/>
          </a:xfrm>
          <a:ln/>
        </p:spPr>
      </p:sp>
      <p:sp>
        <p:nvSpPr>
          <p:cNvPr id="235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17641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932419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82858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
        <p:nvSpPr>
          <p:cNvPr id="2560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071284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
        <p:nvSpPr>
          <p:cNvPr id="2662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893643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50283" y="-9525"/>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9" name="Rectangle 5"/>
              <p:cNvSpPr>
                <a:spLocks noChangeArrowheads="1"/>
              </p:cNvSpPr>
              <p:nvPr/>
            </p:nvSpPr>
            <p:spPr bwMode="auto">
              <a:xfrm>
                <a:off x="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 name="Rectangle 6"/>
              <p:cNvSpPr>
                <a:spLocks noChangeArrowheads="1"/>
              </p:cNvSpPr>
              <p:nvPr/>
            </p:nvSpPr>
            <p:spPr bwMode="auto">
              <a:xfrm>
                <a:off x="1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1" name="Rectangle 7"/>
              <p:cNvSpPr>
                <a:spLocks noChangeArrowheads="1"/>
              </p:cNvSpPr>
              <p:nvPr/>
            </p:nvSpPr>
            <p:spPr bwMode="auto">
              <a:xfrm>
                <a:off x="2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2" name="Rectangle 8"/>
              <p:cNvSpPr>
                <a:spLocks noChangeArrowheads="1"/>
              </p:cNvSpPr>
              <p:nvPr/>
            </p:nvSpPr>
            <p:spPr bwMode="auto">
              <a:xfrm>
                <a:off x="3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3" name="Rectangle 9"/>
              <p:cNvSpPr>
                <a:spLocks noChangeArrowheads="1"/>
              </p:cNvSpPr>
              <p:nvPr/>
            </p:nvSpPr>
            <p:spPr bwMode="auto">
              <a:xfrm>
                <a:off x="4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4" name="Rectangle 10"/>
              <p:cNvSpPr>
                <a:spLocks noChangeArrowheads="1"/>
              </p:cNvSpPr>
              <p:nvPr/>
            </p:nvSpPr>
            <p:spPr bwMode="auto">
              <a:xfrm>
                <a:off x="5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5" name="Rectangle 11"/>
              <p:cNvSpPr>
                <a:spLocks noChangeArrowheads="1"/>
              </p:cNvSpPr>
              <p:nvPr/>
            </p:nvSpPr>
            <p:spPr bwMode="auto">
              <a:xfrm>
                <a:off x="6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6" name="Rectangle 12"/>
              <p:cNvSpPr>
                <a:spLocks noChangeArrowheads="1"/>
              </p:cNvSpPr>
              <p:nvPr/>
            </p:nvSpPr>
            <p:spPr bwMode="auto">
              <a:xfrm>
                <a:off x="7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7" name="Rectangle 13"/>
              <p:cNvSpPr>
                <a:spLocks noChangeArrowheads="1"/>
              </p:cNvSpPr>
              <p:nvPr/>
            </p:nvSpPr>
            <p:spPr bwMode="auto">
              <a:xfrm>
                <a:off x="8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8" name="Rectangle 14"/>
              <p:cNvSpPr>
                <a:spLocks noChangeArrowheads="1"/>
              </p:cNvSpPr>
              <p:nvPr/>
            </p:nvSpPr>
            <p:spPr bwMode="auto">
              <a:xfrm>
                <a:off x="9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9" name="Rectangle 15"/>
              <p:cNvSpPr>
                <a:spLocks noChangeArrowheads="1"/>
              </p:cNvSpPr>
              <p:nvPr/>
            </p:nvSpPr>
            <p:spPr bwMode="auto">
              <a:xfrm>
                <a:off x="10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0" name="Rectangle 16"/>
              <p:cNvSpPr>
                <a:spLocks noChangeArrowheads="1"/>
              </p:cNvSpPr>
              <p:nvPr/>
            </p:nvSpPr>
            <p:spPr bwMode="auto">
              <a:xfrm>
                <a:off x="11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1" name="Rectangle 17"/>
              <p:cNvSpPr>
                <a:spLocks noChangeArrowheads="1"/>
              </p:cNvSpPr>
              <p:nvPr/>
            </p:nvSpPr>
            <p:spPr bwMode="auto">
              <a:xfrm>
                <a:off x="12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2" name="Rectangle 18"/>
              <p:cNvSpPr>
                <a:spLocks noChangeArrowheads="1"/>
              </p:cNvSpPr>
              <p:nvPr/>
            </p:nvSpPr>
            <p:spPr bwMode="auto">
              <a:xfrm>
                <a:off x="13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3" name="Rectangle 19"/>
              <p:cNvSpPr>
                <a:spLocks noChangeArrowheads="1"/>
              </p:cNvSpPr>
              <p:nvPr/>
            </p:nvSpPr>
            <p:spPr bwMode="auto">
              <a:xfrm>
                <a:off x="14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4" name="Rectangle 20"/>
              <p:cNvSpPr>
                <a:spLocks noChangeArrowheads="1"/>
              </p:cNvSpPr>
              <p:nvPr/>
            </p:nvSpPr>
            <p:spPr bwMode="auto">
              <a:xfrm>
                <a:off x="15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5" name="Rectangle 21"/>
              <p:cNvSpPr>
                <a:spLocks noChangeArrowheads="1"/>
              </p:cNvSpPr>
              <p:nvPr/>
            </p:nvSpPr>
            <p:spPr bwMode="auto">
              <a:xfrm>
                <a:off x="16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6" name="Rectangle 22"/>
              <p:cNvSpPr>
                <a:spLocks noChangeArrowheads="1"/>
              </p:cNvSpPr>
              <p:nvPr/>
            </p:nvSpPr>
            <p:spPr bwMode="auto">
              <a:xfrm>
                <a:off x="17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7" name="Rectangle 23"/>
              <p:cNvSpPr>
                <a:spLocks noChangeArrowheads="1"/>
              </p:cNvSpPr>
              <p:nvPr/>
            </p:nvSpPr>
            <p:spPr bwMode="auto">
              <a:xfrm>
                <a:off x="18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8" name="Rectangle 24"/>
              <p:cNvSpPr>
                <a:spLocks noChangeArrowheads="1"/>
              </p:cNvSpPr>
              <p:nvPr/>
            </p:nvSpPr>
            <p:spPr bwMode="auto">
              <a:xfrm>
                <a:off x="19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29" name="Rectangle 25"/>
              <p:cNvSpPr>
                <a:spLocks noChangeArrowheads="1"/>
              </p:cNvSpPr>
              <p:nvPr/>
            </p:nvSpPr>
            <p:spPr bwMode="auto">
              <a:xfrm>
                <a:off x="20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0" name="Rectangle 26"/>
              <p:cNvSpPr>
                <a:spLocks noChangeArrowheads="1"/>
              </p:cNvSpPr>
              <p:nvPr/>
            </p:nvSpPr>
            <p:spPr bwMode="auto">
              <a:xfrm>
                <a:off x="21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1" name="Rectangle 27"/>
              <p:cNvSpPr>
                <a:spLocks noChangeArrowheads="1"/>
              </p:cNvSpPr>
              <p:nvPr/>
            </p:nvSpPr>
            <p:spPr bwMode="auto">
              <a:xfrm>
                <a:off x="22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2" name="Rectangle 28"/>
              <p:cNvSpPr>
                <a:spLocks noChangeArrowheads="1"/>
              </p:cNvSpPr>
              <p:nvPr/>
            </p:nvSpPr>
            <p:spPr bwMode="auto">
              <a:xfrm>
                <a:off x="23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3" name="Rectangle 29"/>
              <p:cNvSpPr>
                <a:spLocks noChangeArrowheads="1"/>
              </p:cNvSpPr>
              <p:nvPr/>
            </p:nvSpPr>
            <p:spPr bwMode="auto">
              <a:xfrm>
                <a:off x="23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4" name="Rectangle 30"/>
              <p:cNvSpPr>
                <a:spLocks noChangeArrowheads="1"/>
              </p:cNvSpPr>
              <p:nvPr/>
            </p:nvSpPr>
            <p:spPr bwMode="auto">
              <a:xfrm>
                <a:off x="24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5" name="Rectangle 31"/>
              <p:cNvSpPr>
                <a:spLocks noChangeArrowheads="1"/>
              </p:cNvSpPr>
              <p:nvPr/>
            </p:nvSpPr>
            <p:spPr bwMode="auto">
              <a:xfrm>
                <a:off x="25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6" name="Rectangle 32"/>
              <p:cNvSpPr>
                <a:spLocks noChangeArrowheads="1"/>
              </p:cNvSpPr>
              <p:nvPr/>
            </p:nvSpPr>
            <p:spPr bwMode="auto">
              <a:xfrm>
                <a:off x="26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7" name="Rectangle 33"/>
              <p:cNvSpPr>
                <a:spLocks noChangeArrowheads="1"/>
              </p:cNvSpPr>
              <p:nvPr/>
            </p:nvSpPr>
            <p:spPr bwMode="auto">
              <a:xfrm>
                <a:off x="27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8" name="Rectangle 34"/>
              <p:cNvSpPr>
                <a:spLocks noChangeArrowheads="1"/>
              </p:cNvSpPr>
              <p:nvPr/>
            </p:nvSpPr>
            <p:spPr bwMode="auto">
              <a:xfrm>
                <a:off x="28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39" name="Rectangle 35"/>
              <p:cNvSpPr>
                <a:spLocks noChangeArrowheads="1"/>
              </p:cNvSpPr>
              <p:nvPr/>
            </p:nvSpPr>
            <p:spPr bwMode="auto">
              <a:xfrm>
                <a:off x="29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0" name="Rectangle 36"/>
              <p:cNvSpPr>
                <a:spLocks noChangeArrowheads="1"/>
              </p:cNvSpPr>
              <p:nvPr/>
            </p:nvSpPr>
            <p:spPr bwMode="auto">
              <a:xfrm>
                <a:off x="30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1" name="Rectangle 37"/>
              <p:cNvSpPr>
                <a:spLocks noChangeArrowheads="1"/>
              </p:cNvSpPr>
              <p:nvPr/>
            </p:nvSpPr>
            <p:spPr bwMode="auto">
              <a:xfrm>
                <a:off x="31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2" name="Rectangle 38"/>
              <p:cNvSpPr>
                <a:spLocks noChangeArrowheads="1"/>
              </p:cNvSpPr>
              <p:nvPr/>
            </p:nvSpPr>
            <p:spPr bwMode="auto">
              <a:xfrm>
                <a:off x="32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3" name="Rectangle 39"/>
              <p:cNvSpPr>
                <a:spLocks noChangeArrowheads="1"/>
              </p:cNvSpPr>
              <p:nvPr/>
            </p:nvSpPr>
            <p:spPr bwMode="auto">
              <a:xfrm>
                <a:off x="33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4" name="Rectangle 40"/>
              <p:cNvSpPr>
                <a:spLocks noChangeArrowheads="1"/>
              </p:cNvSpPr>
              <p:nvPr/>
            </p:nvSpPr>
            <p:spPr bwMode="auto">
              <a:xfrm>
                <a:off x="34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5" name="Rectangle 41"/>
              <p:cNvSpPr>
                <a:spLocks noChangeArrowheads="1"/>
              </p:cNvSpPr>
              <p:nvPr/>
            </p:nvSpPr>
            <p:spPr bwMode="auto">
              <a:xfrm>
                <a:off x="35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6" name="Rectangle 42"/>
              <p:cNvSpPr>
                <a:spLocks noChangeArrowheads="1"/>
              </p:cNvSpPr>
              <p:nvPr/>
            </p:nvSpPr>
            <p:spPr bwMode="auto">
              <a:xfrm>
                <a:off x="36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7" name="Rectangle 43"/>
              <p:cNvSpPr>
                <a:spLocks noChangeArrowheads="1"/>
              </p:cNvSpPr>
              <p:nvPr/>
            </p:nvSpPr>
            <p:spPr bwMode="auto">
              <a:xfrm>
                <a:off x="37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8" name="Rectangle 44"/>
              <p:cNvSpPr>
                <a:spLocks noChangeArrowheads="1"/>
              </p:cNvSpPr>
              <p:nvPr/>
            </p:nvSpPr>
            <p:spPr bwMode="auto">
              <a:xfrm>
                <a:off x="38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49" name="Rectangle 45"/>
              <p:cNvSpPr>
                <a:spLocks noChangeArrowheads="1"/>
              </p:cNvSpPr>
              <p:nvPr/>
            </p:nvSpPr>
            <p:spPr bwMode="auto">
              <a:xfrm>
                <a:off x="39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0" name="Rectangle 46"/>
              <p:cNvSpPr>
                <a:spLocks noChangeArrowheads="1"/>
              </p:cNvSpPr>
              <p:nvPr/>
            </p:nvSpPr>
            <p:spPr bwMode="auto">
              <a:xfrm>
                <a:off x="40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1" name="Rectangle 47"/>
              <p:cNvSpPr>
                <a:spLocks noChangeArrowheads="1"/>
              </p:cNvSpPr>
              <p:nvPr/>
            </p:nvSpPr>
            <p:spPr bwMode="auto">
              <a:xfrm>
                <a:off x="41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2" name="Rectangle 48"/>
              <p:cNvSpPr>
                <a:spLocks noChangeArrowheads="1"/>
              </p:cNvSpPr>
              <p:nvPr/>
            </p:nvSpPr>
            <p:spPr bwMode="auto">
              <a:xfrm>
                <a:off x="42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3" name="Rectangle 49"/>
              <p:cNvSpPr>
                <a:spLocks noChangeArrowheads="1"/>
              </p:cNvSpPr>
              <p:nvPr/>
            </p:nvSpPr>
            <p:spPr bwMode="auto">
              <a:xfrm>
                <a:off x="43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4" name="Rectangle 50"/>
              <p:cNvSpPr>
                <a:spLocks noChangeArrowheads="1"/>
              </p:cNvSpPr>
              <p:nvPr/>
            </p:nvSpPr>
            <p:spPr bwMode="auto">
              <a:xfrm>
                <a:off x="44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5" name="Rectangle 51"/>
              <p:cNvSpPr>
                <a:spLocks noChangeArrowheads="1"/>
              </p:cNvSpPr>
              <p:nvPr/>
            </p:nvSpPr>
            <p:spPr bwMode="auto">
              <a:xfrm>
                <a:off x="45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6" name="Rectangle 52"/>
              <p:cNvSpPr>
                <a:spLocks noChangeArrowheads="1"/>
              </p:cNvSpPr>
              <p:nvPr/>
            </p:nvSpPr>
            <p:spPr bwMode="auto">
              <a:xfrm>
                <a:off x="46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7" name="Rectangle 53"/>
              <p:cNvSpPr>
                <a:spLocks noChangeArrowheads="1"/>
              </p:cNvSpPr>
              <p:nvPr/>
            </p:nvSpPr>
            <p:spPr bwMode="auto">
              <a:xfrm>
                <a:off x="47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8" name="Rectangle 54"/>
              <p:cNvSpPr>
                <a:spLocks noChangeArrowheads="1"/>
              </p:cNvSpPr>
              <p:nvPr/>
            </p:nvSpPr>
            <p:spPr bwMode="auto">
              <a:xfrm>
                <a:off x="47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59" name="Rectangle 55"/>
              <p:cNvSpPr>
                <a:spLocks noChangeArrowheads="1"/>
              </p:cNvSpPr>
              <p:nvPr/>
            </p:nvSpPr>
            <p:spPr bwMode="auto">
              <a:xfrm>
                <a:off x="48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0" name="Rectangle 56"/>
              <p:cNvSpPr>
                <a:spLocks noChangeArrowheads="1"/>
              </p:cNvSpPr>
              <p:nvPr/>
            </p:nvSpPr>
            <p:spPr bwMode="auto">
              <a:xfrm>
                <a:off x="49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1" name="Rectangle 57"/>
              <p:cNvSpPr>
                <a:spLocks noChangeArrowheads="1"/>
              </p:cNvSpPr>
              <p:nvPr/>
            </p:nvSpPr>
            <p:spPr bwMode="auto">
              <a:xfrm>
                <a:off x="50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2" name="Rectangle 58"/>
              <p:cNvSpPr>
                <a:spLocks noChangeArrowheads="1"/>
              </p:cNvSpPr>
              <p:nvPr/>
            </p:nvSpPr>
            <p:spPr bwMode="auto">
              <a:xfrm>
                <a:off x="51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3" name="Rectangle 59"/>
              <p:cNvSpPr>
                <a:spLocks noChangeArrowheads="1"/>
              </p:cNvSpPr>
              <p:nvPr/>
            </p:nvSpPr>
            <p:spPr bwMode="auto">
              <a:xfrm>
                <a:off x="52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4" name="Rectangle 60"/>
              <p:cNvSpPr>
                <a:spLocks noChangeArrowheads="1"/>
              </p:cNvSpPr>
              <p:nvPr/>
            </p:nvSpPr>
            <p:spPr bwMode="auto">
              <a:xfrm>
                <a:off x="53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5" name="Rectangle 61"/>
              <p:cNvSpPr>
                <a:spLocks noChangeArrowheads="1"/>
              </p:cNvSpPr>
              <p:nvPr/>
            </p:nvSpPr>
            <p:spPr bwMode="auto">
              <a:xfrm>
                <a:off x="54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6" name="Rectangle 62"/>
              <p:cNvSpPr>
                <a:spLocks noChangeArrowheads="1"/>
              </p:cNvSpPr>
              <p:nvPr/>
            </p:nvSpPr>
            <p:spPr bwMode="auto">
              <a:xfrm>
                <a:off x="55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67" name="Rectangle 63"/>
              <p:cNvSpPr>
                <a:spLocks noChangeArrowheads="1"/>
              </p:cNvSpPr>
              <p:nvPr/>
            </p:nvSpPr>
            <p:spPr bwMode="auto">
              <a:xfrm>
                <a:off x="56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eaLnBrk="1" hangingPunct="1">
              <a:defRPr/>
            </a:pPr>
            <a:endParaRPr kumimoji="1" lang="fr-FR" altLang="fr-FR" dirty="0" smtClean="0"/>
          </a:p>
        </p:txBody>
      </p:sp>
      <p:sp>
        <p:nvSpPr>
          <p:cNvPr id="46147"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46148"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70"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71"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4836607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8"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9"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30017096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8"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9"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311369785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2813" y="1905000"/>
            <a:ext cx="8110537" cy="4191000"/>
          </a:xfrm>
        </p:spPr>
        <p:txBody>
          <a:bodyPr/>
          <a:lstStyle/>
          <a:p>
            <a:pPr lvl="0"/>
            <a:endParaRPr lang="en-US" noProof="0" dirty="0" smtClean="0"/>
          </a:p>
        </p:txBody>
      </p:sp>
    </p:spTree>
    <p:extLst>
      <p:ext uri="{BB962C8B-B14F-4D97-AF65-F5344CB8AC3E}">
        <p14:creationId xmlns:p14="http://schemas.microsoft.com/office/powerpoint/2010/main" val="4896013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8"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9"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37291113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8"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9"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18934303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9"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10"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6969102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11"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12"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19430375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7"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8"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16370012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6"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7"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26432710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9"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10"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2033894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9"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to PPIA Forum </a:t>
            </a:r>
            <a:endParaRPr lang="en-US" dirty="0"/>
          </a:p>
        </p:txBody>
      </p:sp>
      <p:sp>
        <p:nvSpPr>
          <p:cNvPr id="10"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a:t>
            </a:fld>
            <a:endParaRPr lang="en-US" altLang="fr-FR" dirty="0"/>
          </a:p>
        </p:txBody>
      </p:sp>
    </p:spTree>
    <p:extLst>
      <p:ext uri="{BB962C8B-B14F-4D97-AF65-F5344CB8AC3E}">
        <p14:creationId xmlns:p14="http://schemas.microsoft.com/office/powerpoint/2010/main" val="22429223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userDrawn="1"/>
          </p:nvSpPr>
          <p:spPr bwMode="hidden">
            <a:xfrm>
              <a:off x="0"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3" name="Rectangle 4"/>
            <p:cNvSpPr>
              <a:spLocks noChangeArrowheads="1"/>
            </p:cNvSpPr>
            <p:nvPr userDrawn="1"/>
          </p:nvSpPr>
          <p:spPr bwMode="hidden">
            <a:xfrm>
              <a:off x="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4" name="Rectangle 5"/>
            <p:cNvSpPr>
              <a:spLocks noChangeArrowheads="1"/>
            </p:cNvSpPr>
            <p:nvPr userDrawn="1"/>
          </p:nvSpPr>
          <p:spPr bwMode="hidden">
            <a:xfrm>
              <a:off x="1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5" name="Rectangle 6"/>
            <p:cNvSpPr>
              <a:spLocks noChangeArrowheads="1"/>
            </p:cNvSpPr>
            <p:nvPr userDrawn="1"/>
          </p:nvSpPr>
          <p:spPr bwMode="hidden">
            <a:xfrm>
              <a:off x="2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6" name="Rectangle 7"/>
            <p:cNvSpPr>
              <a:spLocks noChangeArrowheads="1"/>
            </p:cNvSpPr>
            <p:nvPr userDrawn="1"/>
          </p:nvSpPr>
          <p:spPr bwMode="hidden">
            <a:xfrm>
              <a:off x="3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7" name="Rectangle 8"/>
            <p:cNvSpPr>
              <a:spLocks noChangeArrowheads="1"/>
            </p:cNvSpPr>
            <p:nvPr userDrawn="1"/>
          </p:nvSpPr>
          <p:spPr bwMode="hidden">
            <a:xfrm>
              <a:off x="4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8" name="Rectangle 9"/>
            <p:cNvSpPr>
              <a:spLocks noChangeArrowheads="1"/>
            </p:cNvSpPr>
            <p:nvPr userDrawn="1"/>
          </p:nvSpPr>
          <p:spPr bwMode="hidden">
            <a:xfrm>
              <a:off x="5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39" name="Rectangle 10"/>
            <p:cNvSpPr>
              <a:spLocks noChangeArrowheads="1"/>
            </p:cNvSpPr>
            <p:nvPr userDrawn="1"/>
          </p:nvSpPr>
          <p:spPr bwMode="hidden">
            <a:xfrm>
              <a:off x="6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0" name="Rectangle 11"/>
            <p:cNvSpPr>
              <a:spLocks noChangeArrowheads="1"/>
            </p:cNvSpPr>
            <p:nvPr userDrawn="1"/>
          </p:nvSpPr>
          <p:spPr bwMode="hidden">
            <a:xfrm>
              <a:off x="7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1" name="Rectangle 12"/>
            <p:cNvSpPr>
              <a:spLocks noChangeArrowheads="1"/>
            </p:cNvSpPr>
            <p:nvPr userDrawn="1"/>
          </p:nvSpPr>
          <p:spPr bwMode="hidden">
            <a:xfrm>
              <a:off x="8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2" name="Rectangle 13"/>
            <p:cNvSpPr>
              <a:spLocks noChangeArrowheads="1"/>
            </p:cNvSpPr>
            <p:nvPr userDrawn="1"/>
          </p:nvSpPr>
          <p:spPr bwMode="hidden">
            <a:xfrm>
              <a:off x="9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3" name="Rectangle 14"/>
            <p:cNvSpPr>
              <a:spLocks noChangeArrowheads="1"/>
            </p:cNvSpPr>
            <p:nvPr userDrawn="1"/>
          </p:nvSpPr>
          <p:spPr bwMode="hidden">
            <a:xfrm>
              <a:off x="10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4" name="Rectangle 15"/>
            <p:cNvSpPr>
              <a:spLocks noChangeArrowheads="1"/>
            </p:cNvSpPr>
            <p:nvPr userDrawn="1"/>
          </p:nvSpPr>
          <p:spPr bwMode="hidden">
            <a:xfrm>
              <a:off x="11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5" name="Rectangle 16"/>
            <p:cNvSpPr>
              <a:spLocks noChangeArrowheads="1"/>
            </p:cNvSpPr>
            <p:nvPr userDrawn="1"/>
          </p:nvSpPr>
          <p:spPr bwMode="hidden">
            <a:xfrm>
              <a:off x="12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6" name="Rectangle 17"/>
            <p:cNvSpPr>
              <a:spLocks noChangeArrowheads="1"/>
            </p:cNvSpPr>
            <p:nvPr userDrawn="1"/>
          </p:nvSpPr>
          <p:spPr bwMode="hidden">
            <a:xfrm>
              <a:off x="13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7" name="Rectangle 18"/>
            <p:cNvSpPr>
              <a:spLocks noChangeArrowheads="1"/>
            </p:cNvSpPr>
            <p:nvPr userDrawn="1"/>
          </p:nvSpPr>
          <p:spPr bwMode="hidden">
            <a:xfrm>
              <a:off x="144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8" name="Rectangle 19"/>
            <p:cNvSpPr>
              <a:spLocks noChangeArrowheads="1"/>
            </p:cNvSpPr>
            <p:nvPr userDrawn="1"/>
          </p:nvSpPr>
          <p:spPr bwMode="hidden">
            <a:xfrm>
              <a:off x="15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49" name="Rectangle 20"/>
            <p:cNvSpPr>
              <a:spLocks noChangeArrowheads="1"/>
            </p:cNvSpPr>
            <p:nvPr userDrawn="1"/>
          </p:nvSpPr>
          <p:spPr bwMode="hidden">
            <a:xfrm>
              <a:off x="16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0" name="Rectangle 21"/>
            <p:cNvSpPr>
              <a:spLocks noChangeArrowheads="1"/>
            </p:cNvSpPr>
            <p:nvPr userDrawn="1"/>
          </p:nvSpPr>
          <p:spPr bwMode="hidden">
            <a:xfrm>
              <a:off x="17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1" name="Rectangle 22"/>
            <p:cNvSpPr>
              <a:spLocks noChangeArrowheads="1"/>
            </p:cNvSpPr>
            <p:nvPr userDrawn="1"/>
          </p:nvSpPr>
          <p:spPr bwMode="hidden">
            <a:xfrm>
              <a:off x="18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2" name="Rectangle 23"/>
            <p:cNvSpPr>
              <a:spLocks noChangeArrowheads="1"/>
            </p:cNvSpPr>
            <p:nvPr userDrawn="1"/>
          </p:nvSpPr>
          <p:spPr bwMode="hidden">
            <a:xfrm>
              <a:off x="19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3" name="Rectangle 24"/>
            <p:cNvSpPr>
              <a:spLocks noChangeArrowheads="1"/>
            </p:cNvSpPr>
            <p:nvPr userDrawn="1"/>
          </p:nvSpPr>
          <p:spPr bwMode="hidden">
            <a:xfrm>
              <a:off x="201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4" name="Rectangle 25"/>
            <p:cNvSpPr>
              <a:spLocks noChangeArrowheads="1"/>
            </p:cNvSpPr>
            <p:nvPr userDrawn="1"/>
          </p:nvSpPr>
          <p:spPr bwMode="hidden">
            <a:xfrm>
              <a:off x="21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5" name="Rectangle 26"/>
            <p:cNvSpPr>
              <a:spLocks noChangeArrowheads="1"/>
            </p:cNvSpPr>
            <p:nvPr userDrawn="1"/>
          </p:nvSpPr>
          <p:spPr bwMode="hidden">
            <a:xfrm>
              <a:off x="22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6" name="Rectangle 27"/>
            <p:cNvSpPr>
              <a:spLocks noChangeArrowheads="1"/>
            </p:cNvSpPr>
            <p:nvPr userDrawn="1"/>
          </p:nvSpPr>
          <p:spPr bwMode="hidden">
            <a:xfrm>
              <a:off x="23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7" name="Rectangle 28"/>
            <p:cNvSpPr>
              <a:spLocks noChangeArrowheads="1"/>
            </p:cNvSpPr>
            <p:nvPr userDrawn="1"/>
          </p:nvSpPr>
          <p:spPr bwMode="hidden">
            <a:xfrm>
              <a:off x="24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8" name="Rectangle 29"/>
            <p:cNvSpPr>
              <a:spLocks noChangeArrowheads="1"/>
            </p:cNvSpPr>
            <p:nvPr userDrawn="1"/>
          </p:nvSpPr>
          <p:spPr bwMode="hidden">
            <a:xfrm>
              <a:off x="24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59" name="Rectangle 30"/>
            <p:cNvSpPr>
              <a:spLocks noChangeArrowheads="1"/>
            </p:cNvSpPr>
            <p:nvPr userDrawn="1"/>
          </p:nvSpPr>
          <p:spPr bwMode="hidden">
            <a:xfrm>
              <a:off x="25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0" name="Rectangle 31"/>
            <p:cNvSpPr>
              <a:spLocks noChangeArrowheads="1"/>
            </p:cNvSpPr>
            <p:nvPr userDrawn="1"/>
          </p:nvSpPr>
          <p:spPr bwMode="hidden">
            <a:xfrm>
              <a:off x="26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1" name="Rectangle 32"/>
            <p:cNvSpPr>
              <a:spLocks noChangeArrowheads="1"/>
            </p:cNvSpPr>
            <p:nvPr userDrawn="1"/>
          </p:nvSpPr>
          <p:spPr bwMode="hidden">
            <a:xfrm>
              <a:off x="27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2" name="Rectangle 33"/>
            <p:cNvSpPr>
              <a:spLocks noChangeArrowheads="1"/>
            </p:cNvSpPr>
            <p:nvPr userDrawn="1"/>
          </p:nvSpPr>
          <p:spPr bwMode="hidden">
            <a:xfrm>
              <a:off x="28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3" name="Rectangle 34"/>
            <p:cNvSpPr>
              <a:spLocks noChangeArrowheads="1"/>
            </p:cNvSpPr>
            <p:nvPr userDrawn="1"/>
          </p:nvSpPr>
          <p:spPr bwMode="hidden">
            <a:xfrm>
              <a:off x="29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4" name="Rectangle 35"/>
            <p:cNvSpPr>
              <a:spLocks noChangeArrowheads="1"/>
            </p:cNvSpPr>
            <p:nvPr userDrawn="1"/>
          </p:nvSpPr>
          <p:spPr bwMode="hidden">
            <a:xfrm>
              <a:off x="30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5" name="Rectangle 36"/>
            <p:cNvSpPr>
              <a:spLocks noChangeArrowheads="1"/>
            </p:cNvSpPr>
            <p:nvPr userDrawn="1"/>
          </p:nvSpPr>
          <p:spPr bwMode="hidden">
            <a:xfrm>
              <a:off x="31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6" name="Rectangle 37"/>
            <p:cNvSpPr>
              <a:spLocks noChangeArrowheads="1"/>
            </p:cNvSpPr>
            <p:nvPr userDrawn="1"/>
          </p:nvSpPr>
          <p:spPr bwMode="hidden">
            <a:xfrm>
              <a:off x="32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7" name="Rectangle 38"/>
            <p:cNvSpPr>
              <a:spLocks noChangeArrowheads="1"/>
            </p:cNvSpPr>
            <p:nvPr userDrawn="1"/>
          </p:nvSpPr>
          <p:spPr bwMode="hidden">
            <a:xfrm>
              <a:off x="33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8" name="Rectangle 39"/>
            <p:cNvSpPr>
              <a:spLocks noChangeArrowheads="1"/>
            </p:cNvSpPr>
            <p:nvPr userDrawn="1"/>
          </p:nvSpPr>
          <p:spPr bwMode="hidden">
            <a:xfrm>
              <a:off x="34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69" name="Rectangle 40"/>
            <p:cNvSpPr>
              <a:spLocks noChangeArrowheads="1"/>
            </p:cNvSpPr>
            <p:nvPr userDrawn="1"/>
          </p:nvSpPr>
          <p:spPr bwMode="hidden">
            <a:xfrm>
              <a:off x="35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0" name="Rectangle 41"/>
            <p:cNvSpPr>
              <a:spLocks noChangeArrowheads="1"/>
            </p:cNvSpPr>
            <p:nvPr userDrawn="1"/>
          </p:nvSpPr>
          <p:spPr bwMode="hidden">
            <a:xfrm>
              <a:off x="36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1" name="Rectangle 42"/>
            <p:cNvSpPr>
              <a:spLocks noChangeArrowheads="1"/>
            </p:cNvSpPr>
            <p:nvPr userDrawn="1"/>
          </p:nvSpPr>
          <p:spPr bwMode="hidden">
            <a:xfrm>
              <a:off x="37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2" name="Rectangle 43"/>
            <p:cNvSpPr>
              <a:spLocks noChangeArrowheads="1"/>
            </p:cNvSpPr>
            <p:nvPr userDrawn="1"/>
          </p:nvSpPr>
          <p:spPr bwMode="hidden">
            <a:xfrm>
              <a:off x="384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3" name="Rectangle 44"/>
            <p:cNvSpPr>
              <a:spLocks noChangeArrowheads="1"/>
            </p:cNvSpPr>
            <p:nvPr userDrawn="1"/>
          </p:nvSpPr>
          <p:spPr bwMode="hidden">
            <a:xfrm>
              <a:off x="39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4" name="Rectangle 45"/>
            <p:cNvSpPr>
              <a:spLocks noChangeArrowheads="1"/>
            </p:cNvSpPr>
            <p:nvPr userDrawn="1"/>
          </p:nvSpPr>
          <p:spPr bwMode="hidden">
            <a:xfrm>
              <a:off x="40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5" name="Rectangle 46"/>
            <p:cNvSpPr>
              <a:spLocks noChangeArrowheads="1"/>
            </p:cNvSpPr>
            <p:nvPr userDrawn="1"/>
          </p:nvSpPr>
          <p:spPr bwMode="hidden">
            <a:xfrm>
              <a:off x="41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6" name="Rectangle 47"/>
            <p:cNvSpPr>
              <a:spLocks noChangeArrowheads="1"/>
            </p:cNvSpPr>
            <p:nvPr userDrawn="1"/>
          </p:nvSpPr>
          <p:spPr bwMode="hidden">
            <a:xfrm>
              <a:off x="42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7" name="Rectangle 48"/>
            <p:cNvSpPr>
              <a:spLocks noChangeArrowheads="1"/>
            </p:cNvSpPr>
            <p:nvPr userDrawn="1"/>
          </p:nvSpPr>
          <p:spPr bwMode="hidden">
            <a:xfrm>
              <a:off x="43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8" name="Rectangle 49"/>
            <p:cNvSpPr>
              <a:spLocks noChangeArrowheads="1"/>
            </p:cNvSpPr>
            <p:nvPr userDrawn="1"/>
          </p:nvSpPr>
          <p:spPr bwMode="hidden">
            <a:xfrm>
              <a:off x="441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79" name="Rectangle 50"/>
            <p:cNvSpPr>
              <a:spLocks noChangeArrowheads="1"/>
            </p:cNvSpPr>
            <p:nvPr userDrawn="1"/>
          </p:nvSpPr>
          <p:spPr bwMode="hidden">
            <a:xfrm>
              <a:off x="45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0" name="Rectangle 51"/>
            <p:cNvSpPr>
              <a:spLocks noChangeArrowheads="1"/>
            </p:cNvSpPr>
            <p:nvPr userDrawn="1"/>
          </p:nvSpPr>
          <p:spPr bwMode="hidden">
            <a:xfrm>
              <a:off x="46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1" name="Rectangle 52"/>
            <p:cNvSpPr>
              <a:spLocks noChangeArrowheads="1"/>
            </p:cNvSpPr>
            <p:nvPr userDrawn="1"/>
          </p:nvSpPr>
          <p:spPr bwMode="hidden">
            <a:xfrm>
              <a:off x="47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2" name="Rectangle 53"/>
            <p:cNvSpPr>
              <a:spLocks noChangeArrowheads="1"/>
            </p:cNvSpPr>
            <p:nvPr userDrawn="1"/>
          </p:nvSpPr>
          <p:spPr bwMode="hidden">
            <a:xfrm>
              <a:off x="48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3" name="Rectangle 54"/>
            <p:cNvSpPr>
              <a:spLocks noChangeArrowheads="1"/>
            </p:cNvSpPr>
            <p:nvPr userDrawn="1"/>
          </p:nvSpPr>
          <p:spPr bwMode="hidden">
            <a:xfrm>
              <a:off x="48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4" name="Rectangle 55"/>
            <p:cNvSpPr>
              <a:spLocks noChangeArrowheads="1"/>
            </p:cNvSpPr>
            <p:nvPr userDrawn="1"/>
          </p:nvSpPr>
          <p:spPr bwMode="hidden">
            <a:xfrm>
              <a:off x="49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5" name="Rectangle 56"/>
            <p:cNvSpPr>
              <a:spLocks noChangeArrowheads="1"/>
            </p:cNvSpPr>
            <p:nvPr userDrawn="1"/>
          </p:nvSpPr>
          <p:spPr bwMode="hidden">
            <a:xfrm>
              <a:off x="50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6" name="Rectangle 57"/>
            <p:cNvSpPr>
              <a:spLocks noChangeArrowheads="1"/>
            </p:cNvSpPr>
            <p:nvPr userDrawn="1"/>
          </p:nvSpPr>
          <p:spPr bwMode="hidden">
            <a:xfrm>
              <a:off x="51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7" name="Rectangle 58"/>
            <p:cNvSpPr>
              <a:spLocks noChangeArrowheads="1"/>
            </p:cNvSpPr>
            <p:nvPr userDrawn="1"/>
          </p:nvSpPr>
          <p:spPr bwMode="hidden">
            <a:xfrm>
              <a:off x="52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8" name="Rectangle 59"/>
            <p:cNvSpPr>
              <a:spLocks noChangeArrowheads="1"/>
            </p:cNvSpPr>
            <p:nvPr userDrawn="1"/>
          </p:nvSpPr>
          <p:spPr bwMode="hidden">
            <a:xfrm>
              <a:off x="53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89" name="Rectangle 60"/>
            <p:cNvSpPr>
              <a:spLocks noChangeArrowheads="1"/>
            </p:cNvSpPr>
            <p:nvPr userDrawn="1"/>
          </p:nvSpPr>
          <p:spPr bwMode="hidden">
            <a:xfrm>
              <a:off x="54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90" name="Rectangle 61"/>
            <p:cNvSpPr>
              <a:spLocks noChangeArrowheads="1"/>
            </p:cNvSpPr>
            <p:nvPr userDrawn="1"/>
          </p:nvSpPr>
          <p:spPr bwMode="hidden">
            <a:xfrm>
              <a:off x="55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91" name="Rectangle 62"/>
            <p:cNvSpPr>
              <a:spLocks noChangeArrowheads="1"/>
            </p:cNvSpPr>
            <p:nvPr userDrawn="1"/>
          </p:nvSpPr>
          <p:spPr bwMode="hidden">
            <a:xfrm>
              <a:off x="56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92" name="Rectangle 63"/>
            <p:cNvSpPr>
              <a:spLocks noChangeArrowheads="1"/>
            </p:cNvSpPr>
            <p:nvPr userDrawn="1"/>
          </p:nvSpPr>
          <p:spPr bwMode="hidden">
            <a:xfrm>
              <a:off x="431"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sp>
          <p:nvSpPr>
            <p:cNvPr id="1093" name="Rectangle 64"/>
            <p:cNvSpPr>
              <a:spLocks noChangeArrowheads="1"/>
            </p:cNvSpPr>
            <p:nvPr userDrawn="1"/>
          </p:nvSpPr>
          <p:spPr bwMode="blackGray">
            <a:xfrm>
              <a:off x="0" y="1081"/>
              <a:ext cx="4378" cy="47"/>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defRPr/>
              </a:pPr>
              <a:endParaRPr lang="fr-FR" altLang="fr-FR" dirty="0" smtClean="0"/>
            </a:p>
          </p:txBody>
        </p:sp>
      </p:grpSp>
      <p:sp>
        <p:nvSpPr>
          <p:cNvPr id="1027" name="Rectangle 65"/>
          <p:cNvSpPr>
            <a:spLocks noGrp="1" noChangeArrowheads="1"/>
          </p:cNvSpPr>
          <p:nvPr>
            <p:ph type="title"/>
          </p:nvPr>
        </p:nvSpPr>
        <p:spPr bwMode="auto">
          <a:xfrm>
            <a:off x="871538" y="192088"/>
            <a:ext cx="8162925"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en-US" alt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5123" name="Rectangle 67"/>
          <p:cNvSpPr>
            <a:spLocks noGrp="1" noChangeArrowheads="1"/>
          </p:cNvSpPr>
          <p:nvPr>
            <p:ph type="dt" sz="half" idx="2"/>
          </p:nvPr>
        </p:nvSpPr>
        <p:spPr bwMode="auto">
          <a:xfrm>
            <a:off x="1152525" y="6286500"/>
            <a:ext cx="21240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r>
              <a:rPr lang="en-US" dirty="0" smtClean="0"/>
              <a:t>August 2014</a:t>
            </a:r>
            <a:endParaRPr lang="en-US" dirty="0"/>
          </a:p>
        </p:txBody>
      </p:sp>
      <p:sp>
        <p:nvSpPr>
          <p:cNvPr id="45124"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r>
              <a:rPr lang="en-US" dirty="0" smtClean="0"/>
              <a:t>strictly confidential – do not distribute</a:t>
            </a:r>
            <a:endParaRPr lang="en-US" dirty="0"/>
          </a:p>
        </p:txBody>
      </p:sp>
      <p:sp>
        <p:nvSpPr>
          <p:cNvPr id="45125"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17A4832D-C9AF-43AE-A913-D705BA4C83A0}" type="slidenum">
              <a:rPr lang="en-US" altLang="fr-FR"/>
              <a:pPr>
                <a:defRPr/>
              </a:pPr>
              <a:t>‹#›</a:t>
            </a:fld>
            <a:endParaRPr lang="en-US" altLang="fr-FR" dirty="0"/>
          </a:p>
        </p:txBody>
      </p:sp>
    </p:spTree>
  </p:cSld>
  <p:clrMap bg1="lt1" tx1="dk1" bg2="lt2" tx2="dk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lifecomp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5" name="Rectangle 71"/>
          <p:cNvSpPr>
            <a:spLocks noGrp="1" noChangeArrowheads="1"/>
          </p:cNvSpPr>
          <p:nvPr>
            <p:ph type="sldNum" sz="quarter" idx="12"/>
          </p:nvPr>
        </p:nvSpPr>
        <p:spPr>
          <a:xfrm>
            <a:off x="7924800" y="6225050"/>
            <a:ext cx="99695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a:spcBef>
                <a:spcPct val="0"/>
              </a:spcBef>
              <a:buClrTx/>
              <a:buSzTx/>
              <a:buFontTx/>
              <a:buNone/>
            </a:pPr>
            <a:r>
              <a:rPr lang="en-US" altLang="en-US" sz="1400" dirty="0" smtClean="0"/>
              <a:t>1</a:t>
            </a:r>
          </a:p>
        </p:txBody>
      </p:sp>
      <p:sp>
        <p:nvSpPr>
          <p:cNvPr id="3076" name="Rectangle 2"/>
          <p:cNvSpPr>
            <a:spLocks noGrp="1" noChangeArrowheads="1"/>
          </p:cNvSpPr>
          <p:nvPr>
            <p:ph type="ctrTitle"/>
          </p:nvPr>
        </p:nvSpPr>
        <p:spPr>
          <a:xfrm>
            <a:off x="762000" y="954088"/>
            <a:ext cx="7907338" cy="1444625"/>
          </a:xfrm>
          <a:noFill/>
        </p:spPr>
        <p:txBody>
          <a:bodyPr lIns="90488" tIns="44450" rIns="90488" bIns="44450" anchor="ctr"/>
          <a:lstStyle/>
          <a:p>
            <a:pPr eaLnBrk="1" hangingPunct="1"/>
            <a:r>
              <a:rPr lang="en-US" altLang="en-US" dirty="0" smtClean="0"/>
              <a:t>PPIDX™ Private Placement Bond Index</a:t>
            </a:r>
          </a:p>
        </p:txBody>
      </p:sp>
      <p:sp>
        <p:nvSpPr>
          <p:cNvPr id="3077" name="Text Box 7"/>
          <p:cNvSpPr txBox="1">
            <a:spLocks noChangeArrowheads="1"/>
          </p:cNvSpPr>
          <p:nvPr/>
        </p:nvSpPr>
        <p:spPr bwMode="auto">
          <a:xfrm>
            <a:off x="1470025" y="3200400"/>
            <a:ext cx="5540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50000"/>
              </a:spcBef>
              <a:buClrTx/>
              <a:buSzTx/>
              <a:buFontTx/>
              <a:buNone/>
            </a:pPr>
            <a:endParaRPr lang="en-US" altLang="en-US" sz="2400" dirty="0"/>
          </a:p>
        </p:txBody>
      </p:sp>
      <p:sp>
        <p:nvSpPr>
          <p:cNvPr id="3078" name="Text Box 14"/>
          <p:cNvSpPr txBox="1">
            <a:spLocks noChangeArrowheads="1"/>
          </p:cNvSpPr>
          <p:nvPr/>
        </p:nvSpPr>
        <p:spPr bwMode="auto">
          <a:xfrm>
            <a:off x="685800" y="3124200"/>
            <a:ext cx="75438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algn="ctr">
              <a:buNone/>
            </a:pPr>
            <a:r>
              <a:rPr lang="en-US" sz="2400" b="1" dirty="0"/>
              <a:t>A Proposal for the Creation of a new Index for Private Placement Corporate Bonds</a:t>
            </a:r>
            <a:endParaRPr lang="en-US" sz="2400" dirty="0"/>
          </a:p>
          <a:p>
            <a:pPr algn="ctr">
              <a:buNone/>
            </a:pPr>
            <a:r>
              <a:rPr lang="en-US" sz="2400" b="1" dirty="0"/>
              <a:t>Presentation to </a:t>
            </a:r>
            <a:r>
              <a:rPr lang="en-US" sz="2400" b="1" dirty="0" smtClean="0"/>
              <a:t>PPIA</a:t>
            </a:r>
          </a:p>
          <a:p>
            <a:pPr algn="ctr">
              <a:buNone/>
            </a:pPr>
            <a:endParaRPr lang="en-US" sz="2400" dirty="0"/>
          </a:p>
          <a:p>
            <a:pPr algn="ctr">
              <a:buNone/>
            </a:pPr>
            <a:r>
              <a:rPr lang="en-US" sz="2000" dirty="0"/>
              <a:t>January </a:t>
            </a:r>
            <a:r>
              <a:rPr lang="en-US" sz="2000" dirty="0" smtClean="0"/>
              <a:t>2015</a:t>
            </a:r>
            <a:endParaRPr lang="en-US" sz="2000" dirty="0"/>
          </a:p>
        </p:txBody>
      </p:sp>
      <p:pic>
        <p:nvPicPr>
          <p:cNvPr id="307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5715000"/>
            <a:ext cx="13716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778653" y="5783263"/>
            <a:ext cx="4730783" cy="461665"/>
          </a:xfrm>
          <a:prstGeom prst="rect">
            <a:avLst/>
          </a:prstGeom>
        </p:spPr>
        <p:txBody>
          <a:bodyPr wrap="none">
            <a:spAutoFit/>
          </a:bodyPr>
          <a:lstStyle/>
          <a:p>
            <a:pPr algn="ctr" eaLnBrk="1" hangingPunct="1">
              <a:spcBef>
                <a:spcPct val="50000"/>
              </a:spcBef>
              <a:defRPr/>
            </a:pPr>
            <a:r>
              <a:rPr lang="en-US" altLang="en-US" dirty="0">
                <a:solidFill>
                  <a:schemeClr val="tx2"/>
                </a:solidFill>
                <a:latin typeface="+mj-lt"/>
                <a:ea typeface="+mj-ea"/>
                <a:cs typeface="+mj-cs"/>
              </a:rPr>
              <a:t>a Sagamore </a:t>
            </a:r>
            <a:r>
              <a:rPr lang="en-US" altLang="en-US" dirty="0" smtClean="0">
                <a:solidFill>
                  <a:schemeClr val="tx2"/>
                </a:solidFill>
                <a:latin typeface="+mj-lt"/>
                <a:ea typeface="+mj-ea"/>
                <a:cs typeface="+mj-cs"/>
              </a:rPr>
              <a:t>Advisors, Inc. </a:t>
            </a:r>
            <a:r>
              <a:rPr lang="en-US" altLang="en-US" dirty="0">
                <a:solidFill>
                  <a:schemeClr val="tx2"/>
                </a:solidFill>
                <a:latin typeface="+mj-lt"/>
                <a:ea typeface="+mj-ea"/>
                <a:cs typeface="+mj-cs"/>
              </a:rPr>
              <a:t>&amp; </a:t>
            </a:r>
          </a:p>
        </p:txBody>
      </p:sp>
      <p:sp>
        <p:nvSpPr>
          <p:cNvPr id="4" name="Rectangle 3"/>
          <p:cNvSpPr/>
          <p:nvPr/>
        </p:nvSpPr>
        <p:spPr>
          <a:xfrm>
            <a:off x="6705600" y="5781675"/>
            <a:ext cx="1511300" cy="461963"/>
          </a:xfrm>
          <a:prstGeom prst="rect">
            <a:avLst/>
          </a:prstGeom>
        </p:spPr>
        <p:txBody>
          <a:bodyPr wrap="none">
            <a:spAutoFit/>
          </a:bodyPr>
          <a:lstStyle/>
          <a:p>
            <a:pPr>
              <a:defRPr/>
            </a:pPr>
            <a:r>
              <a:rPr lang="en-US" altLang="en-US" dirty="0">
                <a:solidFill>
                  <a:schemeClr val="tx2"/>
                </a:solidFill>
                <a:latin typeface="+mj-lt"/>
                <a:ea typeface="+mj-ea"/>
                <a:cs typeface="+mj-cs"/>
              </a:rPr>
              <a:t>initiative</a:t>
            </a:r>
            <a:endParaRPr lang="fr-FR" dirty="0">
              <a:solidFill>
                <a:schemeClr val="tx2"/>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871538" y="854075"/>
            <a:ext cx="8162925" cy="769938"/>
          </a:xfrm>
        </p:spPr>
        <p:txBody>
          <a:bodyPr/>
          <a:lstStyle/>
          <a:p>
            <a:pPr eaLnBrk="1" hangingPunct="1"/>
            <a:r>
              <a:rPr lang="en-US" altLang="en-US" dirty="0" smtClean="0"/>
              <a:t>PPIDX™</a:t>
            </a:r>
            <a:r>
              <a:rPr lang="en-US" altLang="en-US" sz="3200" dirty="0" smtClean="0"/>
              <a:t> – </a:t>
            </a:r>
            <a:r>
              <a:rPr lang="en-US" altLang="en-US" sz="2400" dirty="0" smtClean="0"/>
              <a:t>Benefits to Participants (cont.)</a:t>
            </a:r>
          </a:p>
        </p:txBody>
      </p:sp>
      <p:sp>
        <p:nvSpPr>
          <p:cNvPr id="11269" name="Rectangle 4"/>
          <p:cNvSpPr>
            <a:spLocks noGrp="1" noChangeArrowheads="1"/>
          </p:cNvSpPr>
          <p:nvPr>
            <p:ph type="body" idx="1"/>
          </p:nvPr>
        </p:nvSpPr>
        <p:spPr>
          <a:xfrm>
            <a:off x="381000" y="1905000"/>
            <a:ext cx="8110538" cy="4191000"/>
          </a:xfrm>
          <a:noFill/>
        </p:spPr>
        <p:txBody>
          <a:bodyPr/>
          <a:lstStyle/>
          <a:p>
            <a:pPr lvl="1" eaLnBrk="1" hangingPunct="1"/>
            <a:r>
              <a:rPr lang="en-US" altLang="fr-FR" sz="2000" dirty="0" smtClean="0"/>
              <a:t>Relative performance could be included as part of overall compensation over the longer time horizon, along with other factors. Long term commitment would be essential.</a:t>
            </a:r>
          </a:p>
          <a:p>
            <a:pPr lvl="1" eaLnBrk="1" hangingPunct="1"/>
            <a:r>
              <a:rPr lang="en-US" altLang="fr-FR" sz="2000" dirty="0" smtClean="0"/>
              <a:t>Data could be pulled from existing systems used internally already so reporting should not be burdensome. </a:t>
            </a:r>
          </a:p>
          <a:p>
            <a:pPr lvl="1" eaLnBrk="1" hangingPunct="1"/>
            <a:r>
              <a:rPr lang="en-US" altLang="en-US" sz="2000" dirty="0" smtClean="0"/>
              <a:t>Initial collection of data would seek to load at least five years of data on start up so the long term performance of the index would be available immediately, allowing PD and LGD to begin to be captured </a:t>
            </a:r>
          </a:p>
          <a:p>
            <a:pPr lvl="1" eaLnBrk="1" hangingPunct="1"/>
            <a:endParaRPr lang="en-US" altLang="fr-FR" sz="2000" dirty="0" smtClean="0"/>
          </a:p>
          <a:p>
            <a:pPr lvl="1" eaLnBrk="1" hangingPunct="1"/>
            <a:endParaRPr lang="en-US" altLang="fr-FR" sz="2000" dirty="0" smtClean="0"/>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10</a:t>
            </a:fld>
            <a:endParaRPr lang="en-US" altLang="fr-FR"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871538" y="854075"/>
            <a:ext cx="8162925" cy="769938"/>
          </a:xfrm>
        </p:spPr>
        <p:txBody>
          <a:bodyPr/>
          <a:lstStyle/>
          <a:p>
            <a:pPr eaLnBrk="1" hangingPunct="1"/>
            <a:r>
              <a:rPr lang="en-US" altLang="en-US" dirty="0" smtClean="0"/>
              <a:t>PPIDX™</a:t>
            </a:r>
            <a:r>
              <a:rPr lang="en-US" altLang="en-US" sz="3200" dirty="0" smtClean="0"/>
              <a:t> – </a:t>
            </a:r>
            <a:r>
              <a:rPr lang="en-US" altLang="en-US" sz="2400" dirty="0" smtClean="0"/>
              <a:t>Benefits to Participants (cont.)</a:t>
            </a:r>
          </a:p>
        </p:txBody>
      </p:sp>
      <p:sp>
        <p:nvSpPr>
          <p:cNvPr id="8197" name="Rectangle 4"/>
          <p:cNvSpPr>
            <a:spLocks noGrp="1" noChangeArrowheads="1"/>
          </p:cNvSpPr>
          <p:nvPr>
            <p:ph type="body" idx="1"/>
          </p:nvPr>
        </p:nvSpPr>
        <p:spPr>
          <a:xfrm>
            <a:off x="423863" y="1905000"/>
            <a:ext cx="8110537" cy="4191000"/>
          </a:xfrm>
        </p:spPr>
        <p:txBody>
          <a:bodyPr/>
          <a:lstStyle/>
          <a:p>
            <a:pPr lvl="1" eaLnBrk="1" hangingPunct="1">
              <a:defRPr/>
            </a:pPr>
            <a:r>
              <a:rPr lang="en-US" sz="2000" dirty="0" smtClean="0"/>
              <a:t>Third </a:t>
            </a:r>
            <a:r>
              <a:rPr lang="en-US" sz="2000" dirty="0"/>
              <a:t>party data manager role would assure confidentiality and compliance with applicable antitrust requirements (for insurance companies) as to disclosure of results only where the aggregate results do not permit identification of any individual participant to any other participant. Individual participant data would be validated by each participant before compilation of the aggregate index for the period to assure high data quality</a:t>
            </a:r>
            <a:r>
              <a:rPr lang="en-US" sz="2400" dirty="0" smtClean="0"/>
              <a:t>.</a:t>
            </a:r>
          </a:p>
          <a:p>
            <a:pPr lvl="1" eaLnBrk="1" hangingPunct="1">
              <a:defRPr/>
            </a:pPr>
            <a:r>
              <a:rPr lang="en-US" altLang="en-US" sz="2000" dirty="0" smtClean="0"/>
              <a:t>Returns on book and on par value would also be included in the periodic reporting</a:t>
            </a:r>
          </a:p>
          <a:p>
            <a:pPr lvl="1" eaLnBrk="1" hangingPunct="1">
              <a:defRPr/>
            </a:pPr>
            <a:r>
              <a:rPr lang="en-US" altLang="en-US" sz="2000" dirty="0" smtClean="0"/>
              <a:t>Index construction and maintenance costs would be shared among participants</a:t>
            </a: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11</a:t>
            </a:fld>
            <a:endParaRPr lang="en-US" altLang="fr-FR"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1026"/>
          <p:cNvSpPr>
            <a:spLocks noGrp="1" noChangeArrowheads="1"/>
          </p:cNvSpPr>
          <p:nvPr>
            <p:ph type="title"/>
          </p:nvPr>
        </p:nvSpPr>
        <p:spPr>
          <a:xfrm>
            <a:off x="981075" y="692150"/>
            <a:ext cx="8162925" cy="954088"/>
          </a:xfrm>
        </p:spPr>
        <p:txBody>
          <a:bodyPr/>
          <a:lstStyle/>
          <a:p>
            <a:pPr eaLnBrk="1" hangingPunct="1"/>
            <a:r>
              <a:rPr lang="en-US" altLang="en-US" sz="3200" dirty="0" smtClean="0"/>
              <a:t>PPIDX™ – </a:t>
            </a:r>
            <a:r>
              <a:rPr lang="en-US" altLang="en-US" sz="2400" dirty="0" smtClean="0"/>
              <a:t>Confidentiality and</a:t>
            </a:r>
            <a:r>
              <a:rPr lang="en-US" altLang="en-US" sz="3200" dirty="0" smtClean="0"/>
              <a:t> </a:t>
            </a:r>
            <a:r>
              <a:rPr lang="en-US" altLang="en-US" sz="2400" dirty="0" smtClean="0"/>
              <a:t>Antitrust Guidelines for Insurance Companies</a:t>
            </a:r>
          </a:p>
        </p:txBody>
      </p:sp>
      <p:sp>
        <p:nvSpPr>
          <p:cNvPr id="13317" name="Rectangle 1030"/>
          <p:cNvSpPr>
            <a:spLocks noChangeArrowheads="1"/>
          </p:cNvSpPr>
          <p:nvPr/>
        </p:nvSpPr>
        <p:spPr bwMode="auto">
          <a:xfrm>
            <a:off x="1885950" y="1423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sp>
        <p:nvSpPr>
          <p:cNvPr id="13318" name="Rectangle 1031"/>
          <p:cNvSpPr>
            <a:spLocks noGrp="1" noChangeArrowheads="1"/>
          </p:cNvSpPr>
          <p:nvPr>
            <p:ph type="body" idx="1"/>
          </p:nvPr>
        </p:nvSpPr>
        <p:spPr>
          <a:xfrm>
            <a:off x="912813" y="1905000"/>
            <a:ext cx="8002587" cy="4495800"/>
          </a:xfrm>
          <a:noFill/>
        </p:spPr>
        <p:txBody>
          <a:bodyPr/>
          <a:lstStyle/>
          <a:p>
            <a:pPr eaLnBrk="1" hangingPunct="1">
              <a:lnSpc>
                <a:spcPct val="90000"/>
              </a:lnSpc>
            </a:pPr>
            <a:r>
              <a:rPr lang="en-US" altLang="en-US" sz="1900" dirty="0" smtClean="0">
                <a:cs typeface="Times New Roman" pitchFamily="18" charset="0"/>
              </a:rPr>
              <a:t>Collection and analysis of competitively-sensitive data is managed by an independent third party and not by any Participant.</a:t>
            </a:r>
          </a:p>
          <a:p>
            <a:pPr eaLnBrk="1" hangingPunct="1">
              <a:lnSpc>
                <a:spcPct val="90000"/>
              </a:lnSpc>
            </a:pPr>
            <a:r>
              <a:rPr lang="en-US" altLang="en-US" sz="1900" dirty="0" smtClean="0">
                <a:cs typeface="Times New Roman" pitchFamily="18" charset="0"/>
              </a:rPr>
              <a:t>Competitively-sensitive data collected is at least two months old.</a:t>
            </a:r>
          </a:p>
          <a:p>
            <a:pPr eaLnBrk="1" hangingPunct="1">
              <a:lnSpc>
                <a:spcPct val="90000"/>
              </a:lnSpc>
            </a:pPr>
            <a:r>
              <a:rPr lang="en-US" altLang="en-US" sz="1900" dirty="0" smtClean="0">
                <a:cs typeface="Times New Roman" pitchFamily="18" charset="0"/>
              </a:rPr>
              <a:t>Any reporting matrix must include at least four Participants and no one Participant may dominate to the extent of 50% or more of the data within a reporting matrix; any matrix not meeting this criteria will not be reported</a:t>
            </a:r>
          </a:p>
          <a:p>
            <a:pPr eaLnBrk="1" hangingPunct="1">
              <a:lnSpc>
                <a:spcPct val="90000"/>
              </a:lnSpc>
            </a:pPr>
            <a:r>
              <a:rPr lang="en-US" altLang="en-US" sz="1900" dirty="0" smtClean="0">
                <a:cs typeface="Times New Roman" pitchFamily="18" charset="0"/>
              </a:rPr>
              <a:t>Any PPIDX comparative report shall be tailored to the individual Participant, and information about other Participants aggregated so that no Participant receives unaggregated data regarding any other Participant.  This requires (at a minimum) that the data be reported so that it is not linked with specifically identifiable companies (although Participants in the study may be identified).</a:t>
            </a:r>
          </a:p>
        </p:txBody>
      </p:sp>
      <p:sp>
        <p:nvSpPr>
          <p:cNvPr id="8"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9"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12</a:t>
            </a:fld>
            <a:endParaRPr lang="en-US" altLang="fr-FR"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1026"/>
          <p:cNvSpPr>
            <a:spLocks noGrp="1" noChangeArrowheads="1"/>
          </p:cNvSpPr>
          <p:nvPr>
            <p:ph type="title"/>
          </p:nvPr>
        </p:nvSpPr>
        <p:spPr>
          <a:xfrm>
            <a:off x="981075" y="692131"/>
            <a:ext cx="8162925" cy="954107"/>
          </a:xfrm>
        </p:spPr>
        <p:txBody>
          <a:bodyPr/>
          <a:lstStyle/>
          <a:p>
            <a:pPr eaLnBrk="1" hangingPunct="1"/>
            <a:r>
              <a:rPr lang="en-US" altLang="en-US" sz="3200" dirty="0" smtClean="0"/>
              <a:t>PPIDX™ – </a:t>
            </a:r>
            <a:r>
              <a:rPr lang="en-US" altLang="en-US" sz="2400" dirty="0" smtClean="0"/>
              <a:t>Sample Index and Attribution Reports</a:t>
            </a:r>
          </a:p>
        </p:txBody>
      </p:sp>
      <p:sp>
        <p:nvSpPr>
          <p:cNvPr id="14341" name="Rectangle 1030"/>
          <p:cNvSpPr>
            <a:spLocks noChangeArrowheads="1"/>
          </p:cNvSpPr>
          <p:nvPr/>
        </p:nvSpPr>
        <p:spPr bwMode="auto">
          <a:xfrm>
            <a:off x="1885950" y="1423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sp>
        <p:nvSpPr>
          <p:cNvPr id="8" name="Rectangle 1031"/>
          <p:cNvSpPr txBox="1">
            <a:spLocks noChangeArrowheads="1"/>
          </p:cNvSpPr>
          <p:nvPr/>
        </p:nvSpPr>
        <p:spPr bwMode="auto">
          <a:xfrm>
            <a:off x="912813" y="1905000"/>
            <a:ext cx="8002587"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18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1800">
                <a:solidFill>
                  <a:schemeClr val="tx1"/>
                </a:solidFill>
                <a:latin typeface="+mn-lt"/>
              </a:defRPr>
            </a:lvl5pPr>
            <a:lvl6pPr marL="2514600" indent="-228600" algn="l" rtl="0" fontAlgn="base">
              <a:spcBef>
                <a:spcPct val="20000"/>
              </a:spcBef>
              <a:spcAft>
                <a:spcPct val="0"/>
              </a:spcAft>
              <a:buClr>
                <a:schemeClr val="tx1"/>
              </a:buClr>
              <a:buSzPct val="85000"/>
              <a:buChar char="•"/>
              <a:defRPr sz="1800">
                <a:solidFill>
                  <a:schemeClr val="tx1"/>
                </a:solidFill>
                <a:latin typeface="+mn-lt"/>
              </a:defRPr>
            </a:lvl6pPr>
            <a:lvl7pPr marL="2971800" indent="-228600" algn="l" rtl="0" fontAlgn="base">
              <a:spcBef>
                <a:spcPct val="20000"/>
              </a:spcBef>
              <a:spcAft>
                <a:spcPct val="0"/>
              </a:spcAft>
              <a:buClr>
                <a:schemeClr val="tx1"/>
              </a:buClr>
              <a:buSzPct val="85000"/>
              <a:buChar char="•"/>
              <a:defRPr sz="1800">
                <a:solidFill>
                  <a:schemeClr val="tx1"/>
                </a:solidFill>
                <a:latin typeface="+mn-lt"/>
              </a:defRPr>
            </a:lvl7pPr>
            <a:lvl8pPr marL="3429000" indent="-228600" algn="l" rtl="0" fontAlgn="base">
              <a:spcBef>
                <a:spcPct val="20000"/>
              </a:spcBef>
              <a:spcAft>
                <a:spcPct val="0"/>
              </a:spcAft>
              <a:buClr>
                <a:schemeClr val="tx1"/>
              </a:buClr>
              <a:buSzPct val="85000"/>
              <a:buChar char="•"/>
              <a:defRPr sz="1800">
                <a:solidFill>
                  <a:schemeClr val="tx1"/>
                </a:solidFill>
                <a:latin typeface="+mn-lt"/>
              </a:defRPr>
            </a:lvl8pPr>
            <a:lvl9pPr marL="3886200" indent="-228600" algn="l" rtl="0" fontAlgn="base">
              <a:spcBef>
                <a:spcPct val="20000"/>
              </a:spcBef>
              <a:spcAft>
                <a:spcPct val="0"/>
              </a:spcAft>
              <a:buClr>
                <a:schemeClr val="tx1"/>
              </a:buClr>
              <a:buSzPct val="85000"/>
              <a:buChar char="•"/>
              <a:defRPr sz="1800">
                <a:solidFill>
                  <a:schemeClr val="tx1"/>
                </a:solidFill>
                <a:latin typeface="+mn-lt"/>
              </a:defRPr>
            </a:lvl9pPr>
          </a:lstStyle>
          <a:p>
            <a:pPr eaLnBrk="1" hangingPunct="1">
              <a:lnSpc>
                <a:spcPct val="90000"/>
              </a:lnSpc>
            </a:pPr>
            <a:r>
              <a:rPr lang="en-US" altLang="en-US" sz="1900" kern="0" dirty="0" smtClean="0">
                <a:cs typeface="Times New Roman" pitchFamily="18" charset="0"/>
              </a:rPr>
              <a:t>Sample five year index for the PPIDX Participant and PPIDX Aggregate. Geometric returns for three year, five year and cumulative returns. Rolling four quarters total return and rolling four quarters income return, with rolling four price return set to rolling four total return - rolling four income return to avoid cross product.</a:t>
            </a:r>
          </a:p>
          <a:p>
            <a:pPr eaLnBrk="1" hangingPunct="1">
              <a:lnSpc>
                <a:spcPct val="90000"/>
              </a:lnSpc>
            </a:pPr>
            <a:r>
              <a:rPr lang="en-US" altLang="en-US" sz="1900" kern="0" dirty="0" smtClean="0">
                <a:cs typeface="Times New Roman" pitchFamily="18" charset="0"/>
              </a:rPr>
              <a:t>Rolling four is ((1+r1)*(1+r2)*(1+r3)*(1+r4))-1</a:t>
            </a:r>
          </a:p>
          <a:p>
            <a:pPr eaLnBrk="1" hangingPunct="1">
              <a:lnSpc>
                <a:spcPct val="90000"/>
              </a:lnSpc>
            </a:pPr>
            <a:r>
              <a:rPr lang="en-US" altLang="en-US" sz="1900" kern="0" dirty="0" smtClean="0">
                <a:cs typeface="Times New Roman" pitchFamily="18" charset="0"/>
              </a:rPr>
              <a:t>Three year return from cumulative index latest 12 quarters to 1/3 root; five year latest 20 quarters to 1/5 root; cumulative annual total period to root of number of quarters/4</a:t>
            </a:r>
          </a:p>
          <a:p>
            <a:pPr eaLnBrk="1" hangingPunct="1">
              <a:lnSpc>
                <a:spcPct val="90000"/>
              </a:lnSpc>
            </a:pPr>
            <a:r>
              <a:rPr lang="en-US" altLang="en-US" sz="1900" kern="0" dirty="0" smtClean="0">
                <a:cs typeface="Times New Roman" pitchFamily="18" charset="0"/>
              </a:rPr>
              <a:t>Sample nominal quarterly attribution by rating class where comparative performance is decomposed into sector allocation and selection components such that these total the excess return for the participant.</a:t>
            </a:r>
          </a:p>
          <a:p>
            <a:pPr eaLnBrk="1" hangingPunct="1">
              <a:lnSpc>
                <a:spcPct val="90000"/>
              </a:lnSpc>
            </a:pPr>
            <a:r>
              <a:rPr lang="en-US" altLang="en-US" sz="1900" kern="0" dirty="0" smtClean="0">
                <a:cs typeface="Times New Roman" pitchFamily="18" charset="0"/>
              </a:rPr>
              <a:t>Three sample reports follow (all dummy data)</a:t>
            </a:r>
          </a:p>
        </p:txBody>
      </p:sp>
      <p:sp>
        <p:nvSpPr>
          <p:cNvPr id="9"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10"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1"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13</a:t>
            </a:fld>
            <a:endParaRPr lang="en-US" altLang="fr-FR"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1026"/>
          <p:cNvSpPr>
            <a:spLocks noGrp="1" noChangeArrowheads="1"/>
          </p:cNvSpPr>
          <p:nvPr>
            <p:ph type="title"/>
          </p:nvPr>
        </p:nvSpPr>
        <p:spPr>
          <a:xfrm>
            <a:off x="609600" y="36443"/>
            <a:ext cx="8162925" cy="579438"/>
          </a:xfrm>
        </p:spPr>
        <p:txBody>
          <a:bodyPr/>
          <a:lstStyle/>
          <a:p>
            <a:pPr eaLnBrk="1" hangingPunct="1"/>
            <a:r>
              <a:rPr lang="en-US" altLang="en-US" sz="3200" dirty="0" smtClean="0"/>
              <a:t>PPIDX™ – </a:t>
            </a:r>
            <a:r>
              <a:rPr lang="en-US" altLang="en-US" sz="2400" dirty="0" smtClean="0"/>
              <a:t>Sample Index Report - Aggregate</a:t>
            </a:r>
          </a:p>
        </p:txBody>
      </p:sp>
      <p:sp>
        <p:nvSpPr>
          <p:cNvPr id="14341" name="Rectangle 1030"/>
          <p:cNvSpPr>
            <a:spLocks noChangeArrowheads="1"/>
          </p:cNvSpPr>
          <p:nvPr/>
        </p:nvSpPr>
        <p:spPr bwMode="auto">
          <a:xfrm>
            <a:off x="1885950" y="1423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539405"/>
            <a:ext cx="75438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9"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14</a:t>
            </a:fld>
            <a:endParaRPr lang="en-US" altLang="fr-FR" sz="1400" dirty="0"/>
          </a:p>
        </p:txBody>
      </p:sp>
    </p:spTree>
    <p:extLst>
      <p:ext uri="{BB962C8B-B14F-4D97-AF65-F5344CB8AC3E}">
        <p14:creationId xmlns:p14="http://schemas.microsoft.com/office/powerpoint/2010/main" val="3175374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1026"/>
          <p:cNvSpPr>
            <a:spLocks noGrp="1" noChangeArrowheads="1"/>
          </p:cNvSpPr>
          <p:nvPr>
            <p:ph type="title"/>
          </p:nvPr>
        </p:nvSpPr>
        <p:spPr>
          <a:xfrm>
            <a:off x="609600" y="36443"/>
            <a:ext cx="8162925" cy="579438"/>
          </a:xfrm>
        </p:spPr>
        <p:txBody>
          <a:bodyPr/>
          <a:lstStyle/>
          <a:p>
            <a:pPr eaLnBrk="1" hangingPunct="1"/>
            <a:r>
              <a:rPr lang="en-US" altLang="en-US" sz="3200" dirty="0" smtClean="0"/>
              <a:t>PPIDX™ – </a:t>
            </a:r>
            <a:r>
              <a:rPr lang="en-US" altLang="en-US" sz="2400" dirty="0" smtClean="0"/>
              <a:t>Sample Index Report - Participant</a:t>
            </a:r>
          </a:p>
        </p:txBody>
      </p:sp>
      <p:sp>
        <p:nvSpPr>
          <p:cNvPr id="14341" name="Rectangle 1030"/>
          <p:cNvSpPr>
            <a:spLocks noChangeArrowheads="1"/>
          </p:cNvSpPr>
          <p:nvPr/>
        </p:nvSpPr>
        <p:spPr bwMode="auto">
          <a:xfrm>
            <a:off x="1885950" y="1423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52" y="533400"/>
            <a:ext cx="75438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9"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15</a:t>
            </a:fld>
            <a:endParaRPr lang="en-US" altLang="fr-FR" sz="1400" dirty="0"/>
          </a:p>
        </p:txBody>
      </p:sp>
    </p:spTree>
    <p:extLst>
      <p:ext uri="{BB962C8B-B14F-4D97-AF65-F5344CB8AC3E}">
        <p14:creationId xmlns:p14="http://schemas.microsoft.com/office/powerpoint/2010/main" val="3159230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1026"/>
          <p:cNvSpPr>
            <a:spLocks noGrp="1" noChangeArrowheads="1"/>
          </p:cNvSpPr>
          <p:nvPr>
            <p:ph type="title"/>
          </p:nvPr>
        </p:nvSpPr>
        <p:spPr>
          <a:xfrm>
            <a:off x="762000" y="151825"/>
            <a:ext cx="8162925" cy="584775"/>
          </a:xfrm>
        </p:spPr>
        <p:txBody>
          <a:bodyPr/>
          <a:lstStyle/>
          <a:p>
            <a:pPr eaLnBrk="1" hangingPunct="1"/>
            <a:r>
              <a:rPr lang="en-US" altLang="en-US" sz="3200" dirty="0" smtClean="0"/>
              <a:t>PPIDX™ – </a:t>
            </a:r>
            <a:r>
              <a:rPr lang="en-US" altLang="en-US" sz="2400" dirty="0" smtClean="0"/>
              <a:t>Sample Attribution by Rating Class</a:t>
            </a:r>
          </a:p>
        </p:txBody>
      </p:sp>
      <p:sp>
        <p:nvSpPr>
          <p:cNvPr id="14341" name="Rectangle 1030"/>
          <p:cNvSpPr>
            <a:spLocks noChangeArrowheads="1"/>
          </p:cNvSpPr>
          <p:nvPr/>
        </p:nvSpPr>
        <p:spPr bwMode="auto">
          <a:xfrm>
            <a:off x="1885950" y="1423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685800"/>
            <a:ext cx="75438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9"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16</a:t>
            </a:fld>
            <a:endParaRPr lang="en-US" altLang="fr-FR" sz="1400" dirty="0"/>
          </a:p>
        </p:txBody>
      </p:sp>
    </p:spTree>
    <p:extLst>
      <p:ext uri="{BB962C8B-B14F-4D97-AF65-F5344CB8AC3E}">
        <p14:creationId xmlns:p14="http://schemas.microsoft.com/office/powerpoint/2010/main" val="3175374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838200" y="1905000"/>
            <a:ext cx="8110538" cy="4191000"/>
          </a:xfrm>
        </p:spPr>
        <p:txBody>
          <a:bodyPr/>
          <a:lstStyle/>
          <a:p>
            <a:pPr eaLnBrk="1" hangingPunct="1">
              <a:lnSpc>
                <a:spcPct val="90000"/>
              </a:lnSpc>
              <a:defRPr/>
            </a:pPr>
            <a:r>
              <a:rPr lang="en-US" altLang="en-US" sz="2000" dirty="0" smtClean="0">
                <a:cs typeface="Times New Roman" pitchFamily="18" charset="0"/>
              </a:rPr>
              <a:t>PPIDX, Inc. will own and market the data, making only aggregated data available to parties other than Participants who will have access to extensive attribution analysis and a set of standard reports and dashboard, forms of which will be determined by Participant needs</a:t>
            </a:r>
          </a:p>
          <a:p>
            <a:pPr eaLnBrk="1" hangingPunct="1">
              <a:lnSpc>
                <a:spcPct val="90000"/>
              </a:lnSpc>
              <a:defRPr/>
            </a:pPr>
            <a:r>
              <a:rPr lang="en-US" altLang="en-US" sz="2000" dirty="0" smtClean="0">
                <a:cs typeface="Times New Roman" pitchFamily="18" charset="0"/>
              </a:rPr>
              <a:t>Sponsors of PPIDX are:</a:t>
            </a:r>
          </a:p>
          <a:p>
            <a:pPr lvl="1" eaLnBrk="1" hangingPunct="1">
              <a:lnSpc>
                <a:spcPct val="90000"/>
              </a:lnSpc>
              <a:defRPr/>
            </a:pPr>
            <a:r>
              <a:rPr lang="en-US" altLang="en-US" sz="1900" dirty="0" smtClean="0"/>
              <a:t>OTCFin</a:t>
            </a:r>
            <a:endParaRPr lang="en-US" altLang="en-US" sz="1900" dirty="0"/>
          </a:p>
          <a:p>
            <a:pPr lvl="2" eaLnBrk="1" hangingPunct="1">
              <a:lnSpc>
                <a:spcPct val="90000"/>
              </a:lnSpc>
              <a:defRPr/>
            </a:pPr>
            <a:r>
              <a:rPr lang="en-US" sz="1900" dirty="0" smtClean="0"/>
              <a:t>Founded </a:t>
            </a:r>
            <a:r>
              <a:rPr lang="en-US" sz="1900" dirty="0"/>
              <a:t>in 1990, OTCFin is a financial and technology consulting firm that provides investment </a:t>
            </a:r>
            <a:r>
              <a:rPr lang="en-US" sz="1900" dirty="0" smtClean="0"/>
              <a:t>decision-support </a:t>
            </a:r>
            <a:r>
              <a:rPr lang="en-US" sz="1900" dirty="0"/>
              <a:t>solutions to clients worldwide, including </a:t>
            </a:r>
            <a:r>
              <a:rPr lang="en-US" sz="1900" dirty="0" smtClean="0"/>
              <a:t>insurance companies, asset </a:t>
            </a:r>
            <a:r>
              <a:rPr lang="en-US" sz="1900" dirty="0"/>
              <a:t>managers, pension funds, hedge funds and fund of hedge </a:t>
            </a:r>
            <a:r>
              <a:rPr lang="en-US" sz="1900" dirty="0" smtClean="0"/>
              <a:t>funds.</a:t>
            </a:r>
          </a:p>
          <a:p>
            <a:pPr lvl="2" eaLnBrk="1" hangingPunct="1">
              <a:lnSpc>
                <a:spcPct val="90000"/>
              </a:lnSpc>
              <a:defRPr/>
            </a:pPr>
            <a:r>
              <a:rPr lang="en-US" sz="1900" dirty="0" smtClean="0"/>
              <a:t>OTCFin’s </a:t>
            </a:r>
            <a:r>
              <a:rPr lang="en-US" sz="1900" i="1" dirty="0"/>
              <a:t>PATOne</a:t>
            </a:r>
            <a:r>
              <a:rPr lang="en-US" sz="1900" baseline="30000" dirty="0">
                <a:effectLst>
                  <a:outerShdw blurRad="38100" dist="38100" dir="2700000" algn="tl">
                    <a:srgbClr val="000000">
                      <a:alpha val="43137"/>
                    </a:srgbClr>
                  </a:outerShdw>
                </a:effectLst>
              </a:rPr>
              <a:t>®</a:t>
            </a:r>
            <a:r>
              <a:rPr lang="en-US" sz="1900" dirty="0"/>
              <a:t> platform which includes a Data Management framework</a:t>
            </a:r>
            <a:r>
              <a:rPr lang="en-US" sz="1900" dirty="0">
                <a:ea typeface="Tahoma" panose="020B0604030504040204" pitchFamily="34" charset="0"/>
              </a:rPr>
              <a:t> and its </a:t>
            </a:r>
            <a:r>
              <a:rPr lang="en-US" sz="1900" dirty="0"/>
              <a:t>financial data specialists will support the production of </a:t>
            </a:r>
            <a:r>
              <a:rPr lang="en-US" sz="1900" dirty="0" smtClean="0"/>
              <a:t>the PPIDX.</a:t>
            </a:r>
            <a:endParaRPr lang="en-US" altLang="en-US" sz="1800" dirty="0" smtClean="0">
              <a:cs typeface="Times New Roman" pitchFamily="18" charset="0"/>
            </a:endParaRPr>
          </a:p>
          <a:p>
            <a:pPr eaLnBrk="1" hangingPunct="1">
              <a:lnSpc>
                <a:spcPct val="90000"/>
              </a:lnSpc>
              <a:defRPr/>
            </a:pPr>
            <a:endParaRPr lang="en-US" altLang="en-US" sz="1800" dirty="0" smtClean="0"/>
          </a:p>
        </p:txBody>
      </p:sp>
      <p:sp>
        <p:nvSpPr>
          <p:cNvPr id="15365" name="Rectangle 4"/>
          <p:cNvSpPr>
            <a:spLocks noGrp="1" noChangeArrowheads="1"/>
          </p:cNvSpPr>
          <p:nvPr>
            <p:ph type="title"/>
          </p:nvPr>
        </p:nvSpPr>
        <p:spPr>
          <a:xfrm>
            <a:off x="838200" y="838200"/>
            <a:ext cx="8162925" cy="769938"/>
          </a:xfrm>
          <a:noFill/>
        </p:spPr>
        <p:txBody>
          <a:bodyPr/>
          <a:lstStyle/>
          <a:p>
            <a:pPr eaLnBrk="1" hangingPunct="1"/>
            <a:r>
              <a:rPr lang="en-US" altLang="en-US" sz="3200" dirty="0" smtClean="0"/>
              <a:t>PPIDX™ </a:t>
            </a:r>
            <a:r>
              <a:rPr lang="en-US" altLang="en-US" sz="2400" dirty="0" smtClean="0"/>
              <a:t>–</a:t>
            </a:r>
            <a:r>
              <a:rPr lang="en-US" altLang="en-US" dirty="0" smtClean="0"/>
              <a:t> </a:t>
            </a:r>
            <a:r>
              <a:rPr lang="en-US" altLang="en-US" sz="2400" dirty="0" smtClean="0"/>
              <a:t>Sponsors</a:t>
            </a: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17</a:t>
            </a:fld>
            <a:endParaRPr lang="en-US" altLang="fr-FR"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838200" y="1905000"/>
            <a:ext cx="8110538" cy="4191000"/>
          </a:xfrm>
        </p:spPr>
        <p:txBody>
          <a:bodyPr/>
          <a:lstStyle/>
          <a:p>
            <a:pPr lvl="1" eaLnBrk="1" hangingPunct="1">
              <a:lnSpc>
                <a:spcPct val="90000"/>
              </a:lnSpc>
              <a:defRPr/>
            </a:pPr>
            <a:r>
              <a:rPr lang="en-US" altLang="en-US" sz="1900" dirty="0" smtClean="0"/>
              <a:t>Sagamore Advisors, Inc.</a:t>
            </a:r>
            <a:endParaRPr lang="en-US" altLang="en-US" sz="1900" dirty="0"/>
          </a:p>
          <a:p>
            <a:pPr lvl="2" eaLnBrk="1" hangingPunct="1">
              <a:lnSpc>
                <a:spcPct val="90000"/>
              </a:lnSpc>
              <a:defRPr/>
            </a:pPr>
            <a:r>
              <a:rPr lang="en-US" sz="1900" dirty="0" smtClean="0"/>
              <a:t>Founded </a:t>
            </a:r>
            <a:r>
              <a:rPr lang="en-US" sz="1900" dirty="0"/>
              <a:t>in </a:t>
            </a:r>
            <a:r>
              <a:rPr lang="en-US" sz="1900" dirty="0" smtClean="0"/>
              <a:t>1989, Sagamore developed the prototype for the LifeComps Commercial Mortgage Index in 1995 and maintains the index and performs return and performance analysis under contract with LifeComps for the last 18 years</a:t>
            </a:r>
          </a:p>
          <a:p>
            <a:pPr lvl="2" eaLnBrk="1" hangingPunct="1">
              <a:lnSpc>
                <a:spcPct val="90000"/>
              </a:lnSpc>
              <a:defRPr/>
            </a:pPr>
            <a:r>
              <a:rPr lang="en-US" sz="1900" dirty="0" smtClean="0"/>
              <a:t>Sagamore was the consultant to the Intercompany Investment Performance Study (IIPS) a cross company, cross asset class study during the period 1999 though 2008 when the study ended.</a:t>
            </a:r>
            <a:endParaRPr lang="en-US" altLang="en-US" sz="2000" dirty="0" smtClean="0">
              <a:cs typeface="Times New Roman" pitchFamily="18" charset="0"/>
            </a:endParaRPr>
          </a:p>
          <a:p>
            <a:pPr lvl="2" eaLnBrk="1" hangingPunct="1">
              <a:lnSpc>
                <a:spcPct val="90000"/>
              </a:lnSpc>
              <a:defRPr/>
            </a:pPr>
            <a:endParaRPr lang="en-US" altLang="en-US" sz="1000" dirty="0" smtClean="0">
              <a:cs typeface="Times New Roman" pitchFamily="18" charset="0"/>
            </a:endParaRPr>
          </a:p>
          <a:p>
            <a:pPr marL="0" indent="0" eaLnBrk="1" hangingPunct="1">
              <a:lnSpc>
                <a:spcPct val="90000"/>
              </a:lnSpc>
              <a:buFont typeface="Wingdings" pitchFamily="2" charset="2"/>
              <a:buNone/>
              <a:defRPr/>
            </a:pPr>
            <a:endParaRPr lang="en-US" altLang="en-US" sz="1800" dirty="0" smtClean="0">
              <a:cs typeface="Times New Roman" pitchFamily="18" charset="0"/>
            </a:endParaRPr>
          </a:p>
          <a:p>
            <a:pPr eaLnBrk="1" hangingPunct="1">
              <a:lnSpc>
                <a:spcPct val="90000"/>
              </a:lnSpc>
              <a:defRPr/>
            </a:pPr>
            <a:endParaRPr lang="en-US" altLang="en-US" sz="1800" dirty="0" smtClean="0"/>
          </a:p>
        </p:txBody>
      </p:sp>
      <p:sp>
        <p:nvSpPr>
          <p:cNvPr id="15365" name="Rectangle 4"/>
          <p:cNvSpPr>
            <a:spLocks noGrp="1" noChangeArrowheads="1"/>
          </p:cNvSpPr>
          <p:nvPr>
            <p:ph type="title"/>
          </p:nvPr>
        </p:nvSpPr>
        <p:spPr>
          <a:xfrm>
            <a:off x="838200" y="838200"/>
            <a:ext cx="8162925" cy="769938"/>
          </a:xfrm>
          <a:noFill/>
        </p:spPr>
        <p:txBody>
          <a:bodyPr/>
          <a:lstStyle/>
          <a:p>
            <a:pPr eaLnBrk="1" hangingPunct="1"/>
            <a:r>
              <a:rPr lang="en-US" altLang="en-US" sz="3200" dirty="0" smtClean="0"/>
              <a:t>PPIDX™ </a:t>
            </a:r>
            <a:r>
              <a:rPr lang="en-US" altLang="en-US" sz="2400" dirty="0" smtClean="0"/>
              <a:t>–</a:t>
            </a:r>
            <a:r>
              <a:rPr lang="en-US" altLang="en-US" dirty="0" smtClean="0"/>
              <a:t> </a:t>
            </a:r>
            <a:r>
              <a:rPr lang="en-US" altLang="en-US" sz="2400" dirty="0" smtClean="0"/>
              <a:t>Sponsors (cont.)</a:t>
            </a: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18</a:t>
            </a:fld>
            <a:endParaRPr lang="en-US" altLang="fr-FR" sz="1400" dirty="0"/>
          </a:p>
        </p:txBody>
      </p:sp>
    </p:spTree>
    <p:extLst>
      <p:ext uri="{BB962C8B-B14F-4D97-AF65-F5344CB8AC3E}">
        <p14:creationId xmlns:p14="http://schemas.microsoft.com/office/powerpoint/2010/main" val="2976137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838200" y="1905000"/>
            <a:ext cx="8110538" cy="4191000"/>
          </a:xfrm>
        </p:spPr>
        <p:txBody>
          <a:bodyPr/>
          <a:lstStyle/>
          <a:p>
            <a:pPr lvl="1" eaLnBrk="1" hangingPunct="1">
              <a:lnSpc>
                <a:spcPct val="90000"/>
              </a:lnSpc>
              <a:defRPr/>
            </a:pPr>
            <a:r>
              <a:rPr lang="en-US" altLang="en-US" sz="1900" dirty="0" smtClean="0"/>
              <a:t>LifeComps background - Sagamore Advisors, Inc.</a:t>
            </a:r>
            <a:endParaRPr lang="en-US" altLang="en-US" sz="1900" dirty="0"/>
          </a:p>
          <a:p>
            <a:pPr lvl="2" eaLnBrk="1" hangingPunct="1">
              <a:lnSpc>
                <a:spcPct val="90000"/>
              </a:lnSpc>
              <a:defRPr/>
            </a:pPr>
            <a:r>
              <a:rPr lang="en-US" sz="1900" dirty="0" smtClean="0"/>
              <a:t>LifeComps was initiated in 1996 after an intensive planning phase by five founding life companies</a:t>
            </a:r>
          </a:p>
          <a:p>
            <a:pPr lvl="2" eaLnBrk="1" hangingPunct="1">
              <a:lnSpc>
                <a:spcPct val="90000"/>
              </a:lnSpc>
              <a:defRPr/>
            </a:pPr>
            <a:r>
              <a:rPr lang="en-US" sz="1900" dirty="0" smtClean="0"/>
              <a:t>Created to become a benchmark for commercial real estate mortgages based on real transactions</a:t>
            </a:r>
          </a:p>
          <a:p>
            <a:pPr lvl="2" eaLnBrk="1" hangingPunct="1">
              <a:lnSpc>
                <a:spcPct val="90000"/>
              </a:lnSpc>
              <a:defRPr/>
            </a:pPr>
            <a:r>
              <a:rPr lang="en-US" sz="1900" dirty="0" smtClean="0"/>
              <a:t>Currently $97 billion principal balance with 4,800 U.S. loans of all major property types from eight LifeComps Participants: Allstate Life, CIGNA, Equitable, John Hancock, Northwestern Mutual, Principal Financial, Prudential, and TIAA</a:t>
            </a:r>
          </a:p>
          <a:p>
            <a:pPr lvl="2" eaLnBrk="1" hangingPunct="1">
              <a:lnSpc>
                <a:spcPct val="90000"/>
              </a:lnSpc>
              <a:defRPr/>
            </a:pPr>
            <a:r>
              <a:rPr lang="en-US" sz="1900" dirty="0" smtClean="0"/>
              <a:t>21,000 loans for more than $270 billion have been in the database since its inception generating 3.4 million transactions in the database</a:t>
            </a:r>
          </a:p>
          <a:p>
            <a:pPr lvl="2" eaLnBrk="1" hangingPunct="1">
              <a:lnSpc>
                <a:spcPct val="90000"/>
              </a:lnSpc>
              <a:defRPr/>
            </a:pPr>
            <a:r>
              <a:rPr lang="en-US" sz="1900" dirty="0" smtClean="0">
                <a:hlinkClick r:id="rId2"/>
              </a:rPr>
              <a:t>www.lifecomps.com</a:t>
            </a:r>
            <a:r>
              <a:rPr lang="en-US" sz="1900" dirty="0" smtClean="0"/>
              <a:t> for returns and report details</a:t>
            </a:r>
            <a:endParaRPr lang="en-US" sz="1900" dirty="0"/>
          </a:p>
          <a:p>
            <a:pPr lvl="2" eaLnBrk="1" hangingPunct="1">
              <a:lnSpc>
                <a:spcPct val="90000"/>
              </a:lnSpc>
              <a:defRPr/>
            </a:pPr>
            <a:endParaRPr lang="en-US" altLang="en-US" sz="1000" dirty="0" smtClean="0">
              <a:cs typeface="Times New Roman" pitchFamily="18" charset="0"/>
            </a:endParaRPr>
          </a:p>
          <a:p>
            <a:pPr marL="0" indent="0" eaLnBrk="1" hangingPunct="1">
              <a:lnSpc>
                <a:spcPct val="90000"/>
              </a:lnSpc>
              <a:buFont typeface="Wingdings" pitchFamily="2" charset="2"/>
              <a:buNone/>
              <a:defRPr/>
            </a:pPr>
            <a:endParaRPr lang="en-US" altLang="en-US" sz="1800" dirty="0" smtClean="0">
              <a:cs typeface="Times New Roman" pitchFamily="18" charset="0"/>
            </a:endParaRPr>
          </a:p>
          <a:p>
            <a:pPr eaLnBrk="1" hangingPunct="1">
              <a:lnSpc>
                <a:spcPct val="90000"/>
              </a:lnSpc>
              <a:defRPr/>
            </a:pPr>
            <a:endParaRPr lang="en-US" altLang="en-US" sz="1800" dirty="0" smtClean="0"/>
          </a:p>
        </p:txBody>
      </p:sp>
      <p:sp>
        <p:nvSpPr>
          <p:cNvPr id="15365" name="Rectangle 4"/>
          <p:cNvSpPr>
            <a:spLocks noGrp="1" noChangeArrowheads="1"/>
          </p:cNvSpPr>
          <p:nvPr>
            <p:ph type="title"/>
          </p:nvPr>
        </p:nvSpPr>
        <p:spPr>
          <a:xfrm>
            <a:off x="838200" y="838200"/>
            <a:ext cx="8162925" cy="769938"/>
          </a:xfrm>
          <a:noFill/>
        </p:spPr>
        <p:txBody>
          <a:bodyPr/>
          <a:lstStyle/>
          <a:p>
            <a:pPr eaLnBrk="1" hangingPunct="1"/>
            <a:r>
              <a:rPr lang="en-US" altLang="en-US" sz="3200" dirty="0" smtClean="0"/>
              <a:t>PPIDX™ </a:t>
            </a:r>
            <a:r>
              <a:rPr lang="en-US" altLang="en-US" sz="2400" dirty="0" smtClean="0"/>
              <a:t>–</a:t>
            </a:r>
            <a:r>
              <a:rPr lang="en-US" altLang="en-US" dirty="0" smtClean="0"/>
              <a:t> </a:t>
            </a:r>
            <a:r>
              <a:rPr lang="en-US" altLang="en-US" sz="2400" dirty="0" smtClean="0"/>
              <a:t>Sponsors (cont.)</a:t>
            </a: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19</a:t>
            </a:fld>
            <a:endParaRPr lang="en-US" altLang="fr-FR" sz="1400" dirty="0"/>
          </a:p>
        </p:txBody>
      </p:sp>
    </p:spTree>
    <p:extLst>
      <p:ext uri="{BB962C8B-B14F-4D97-AF65-F5344CB8AC3E}">
        <p14:creationId xmlns:p14="http://schemas.microsoft.com/office/powerpoint/2010/main" val="2111227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noFill/>
        </p:spPr>
        <p:txBody>
          <a:bodyPr lIns="90488" tIns="44450" rIns="90488" bIns="44450" anchor="ctr"/>
          <a:lstStyle/>
          <a:p>
            <a:pPr eaLnBrk="1" hangingPunct="1"/>
            <a:r>
              <a:rPr lang="en-US" altLang="en-US" dirty="0" smtClean="0"/>
              <a:t/>
            </a:r>
            <a:br>
              <a:rPr lang="en-US" altLang="en-US" dirty="0" smtClean="0"/>
            </a:br>
            <a:r>
              <a:rPr lang="en-US" altLang="en-US" dirty="0" smtClean="0"/>
              <a:t>PPIDX™</a:t>
            </a:r>
            <a:r>
              <a:rPr lang="en-US" altLang="en-US" sz="3200" dirty="0" smtClean="0"/>
              <a:t> – </a:t>
            </a:r>
            <a:r>
              <a:rPr lang="en-US" altLang="en-US" sz="2400" dirty="0" smtClean="0"/>
              <a:t>Goals and Objectives</a:t>
            </a:r>
          </a:p>
        </p:txBody>
      </p:sp>
      <p:sp>
        <p:nvSpPr>
          <p:cNvPr id="5125" name="Rectangle 3"/>
          <p:cNvSpPr>
            <a:spLocks noGrp="1" noChangeArrowheads="1"/>
          </p:cNvSpPr>
          <p:nvPr>
            <p:ph type="body" idx="1"/>
          </p:nvPr>
        </p:nvSpPr>
        <p:spPr>
          <a:xfrm>
            <a:off x="914400" y="1905000"/>
            <a:ext cx="8110537" cy="4191000"/>
          </a:xfrm>
        </p:spPr>
        <p:txBody>
          <a:bodyPr lIns="90488" tIns="44450" rIns="90488" bIns="44450"/>
          <a:lstStyle/>
          <a:p>
            <a:pPr eaLnBrk="1" hangingPunct="1">
              <a:lnSpc>
                <a:spcPct val="80000"/>
              </a:lnSpc>
              <a:defRPr/>
            </a:pPr>
            <a:endParaRPr lang="en-US" sz="2000" dirty="0" smtClean="0"/>
          </a:p>
          <a:p>
            <a:pPr eaLnBrk="1" hangingPunct="1">
              <a:lnSpc>
                <a:spcPct val="80000"/>
              </a:lnSpc>
              <a:defRPr/>
            </a:pPr>
            <a:r>
              <a:rPr lang="en-US" sz="2000" dirty="0" smtClean="0"/>
              <a:t>Provide </a:t>
            </a:r>
            <a:r>
              <a:rPr lang="en-US" sz="2000" dirty="0"/>
              <a:t>a quantifiable </a:t>
            </a:r>
            <a:r>
              <a:rPr lang="en-US" sz="2000" b="1" i="1" dirty="0"/>
              <a:t>investment performance index</a:t>
            </a:r>
            <a:r>
              <a:rPr lang="en-US" sz="2000" i="1" dirty="0"/>
              <a:t> </a:t>
            </a:r>
            <a:r>
              <a:rPr lang="en-US" sz="2000" dirty="0"/>
              <a:t>that could be used to compare returns in private corporate bonds with those of other investment asset classes, such as public bonds, commercial mortgages or equities; </a:t>
            </a:r>
            <a:r>
              <a:rPr lang="en-US" sz="2000" dirty="0" smtClean="0"/>
              <a:t>and</a:t>
            </a:r>
          </a:p>
          <a:p>
            <a:pPr marL="0" indent="0" eaLnBrk="1" hangingPunct="1">
              <a:lnSpc>
                <a:spcPct val="80000"/>
              </a:lnSpc>
              <a:buFont typeface="Wingdings" pitchFamily="2" charset="2"/>
              <a:buNone/>
              <a:defRPr/>
            </a:pPr>
            <a:endParaRPr lang="en-US" sz="2000" dirty="0" smtClean="0"/>
          </a:p>
          <a:p>
            <a:pPr eaLnBrk="1" hangingPunct="1">
              <a:lnSpc>
                <a:spcPct val="80000"/>
              </a:lnSpc>
              <a:defRPr/>
            </a:pPr>
            <a:r>
              <a:rPr lang="en-US" sz="2000" dirty="0" smtClean="0"/>
              <a:t>Serve as a </a:t>
            </a:r>
            <a:r>
              <a:rPr lang="en-US" sz="2000" b="1" i="1" dirty="0" smtClean="0"/>
              <a:t>benchmark </a:t>
            </a:r>
            <a:r>
              <a:rPr lang="en-US" sz="2000" dirty="0" smtClean="0"/>
              <a:t>for </a:t>
            </a:r>
            <a:r>
              <a:rPr lang="en-US" sz="2000" dirty="0"/>
              <a:t>privately held corporate bonds so that an owner of these instruments could compare its investment performance with that of an aggregate private placement portfolio.  </a:t>
            </a:r>
          </a:p>
          <a:p>
            <a:pPr lvl="1" eaLnBrk="1" hangingPunct="1">
              <a:lnSpc>
                <a:spcPct val="80000"/>
              </a:lnSpc>
              <a:buFont typeface="Wingdings" pitchFamily="2" charset="2"/>
              <a:buNone/>
              <a:defRPr/>
            </a:pPr>
            <a:endParaRPr lang="en-US" altLang="en-US" sz="2400" dirty="0" smtClean="0"/>
          </a:p>
        </p:txBody>
      </p:sp>
      <p:sp>
        <p:nvSpPr>
          <p:cNvPr id="7"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8"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 PPIA Forum </a:t>
            </a:r>
            <a:endParaRPr lang="en-US" dirty="0"/>
          </a:p>
        </p:txBody>
      </p:sp>
      <p:sp>
        <p:nvSpPr>
          <p:cNvPr id="9" name="Rectangle 71"/>
          <p:cNvSpPr txBox="1">
            <a:spLocks noChangeArrowheads="1"/>
          </p:cNvSpPr>
          <p:nvPr/>
        </p:nvSpPr>
        <p:spPr bwMode="auto">
          <a:xfrm>
            <a:off x="7461250" y="6324600"/>
            <a:ext cx="9969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defRPr/>
            </a:pPr>
            <a:fld id="{A463A474-9B66-480E-B812-D4D66912D73A}" type="slidenum">
              <a:rPr lang="en-US" altLang="fr-FR" smtClean="0"/>
              <a:pPr>
                <a:defRPr/>
              </a:pPr>
              <a:t>2</a:t>
            </a:fld>
            <a:endParaRPr lang="en-US" altLang="fr-F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838200" y="1676400"/>
            <a:ext cx="8110538" cy="4648200"/>
          </a:xfrm>
        </p:spPr>
        <p:txBody>
          <a:bodyPr/>
          <a:lstStyle/>
          <a:p>
            <a:pPr marL="0" indent="0" eaLnBrk="1" hangingPunct="1">
              <a:lnSpc>
                <a:spcPct val="90000"/>
              </a:lnSpc>
              <a:buFont typeface="Wingdings" pitchFamily="2" charset="2"/>
              <a:buNone/>
              <a:defRPr/>
            </a:pPr>
            <a:endParaRPr lang="en-US" altLang="en-US" sz="1800" dirty="0" smtClean="0">
              <a:cs typeface="Times New Roman" pitchFamily="18" charset="0"/>
            </a:endParaRPr>
          </a:p>
          <a:p>
            <a:pPr eaLnBrk="1" hangingPunct="1">
              <a:lnSpc>
                <a:spcPct val="90000"/>
              </a:lnSpc>
              <a:defRPr/>
            </a:pPr>
            <a:r>
              <a:rPr lang="en-US" altLang="en-US" sz="1800" dirty="0" smtClean="0">
                <a:cs typeface="Times New Roman" pitchFamily="18" charset="0"/>
              </a:rPr>
              <a:t>Targeted audience: 10 participants minimum representing not less than 25% market share</a:t>
            </a:r>
          </a:p>
          <a:p>
            <a:pPr eaLnBrk="1" hangingPunct="1">
              <a:lnSpc>
                <a:spcPct val="90000"/>
              </a:lnSpc>
              <a:defRPr/>
            </a:pPr>
            <a:r>
              <a:rPr lang="en-US" altLang="en-US" sz="1800" dirty="0" smtClean="0">
                <a:cs typeface="Times New Roman" pitchFamily="18" charset="0"/>
              </a:rPr>
              <a:t>Prototyping fee: $250,000 fixed fee – to be shared by the group of participants</a:t>
            </a:r>
          </a:p>
          <a:p>
            <a:pPr eaLnBrk="1" hangingPunct="1">
              <a:lnSpc>
                <a:spcPct val="90000"/>
              </a:lnSpc>
              <a:defRPr/>
            </a:pPr>
            <a:r>
              <a:rPr lang="en-US" sz="1800" dirty="0"/>
              <a:t>Production and maintenance Fees per </a:t>
            </a:r>
            <a:r>
              <a:rPr lang="en-US" sz="1800" dirty="0" smtClean="0"/>
              <a:t>Participant </a:t>
            </a:r>
            <a:r>
              <a:rPr lang="en-US" altLang="en-US" sz="1800" dirty="0" smtClean="0">
                <a:cs typeface="Times New Roman" pitchFamily="18" charset="0"/>
              </a:rPr>
              <a:t>:</a:t>
            </a:r>
          </a:p>
          <a:p>
            <a:pPr lvl="2" eaLnBrk="1" hangingPunct="1">
              <a:lnSpc>
                <a:spcPct val="90000"/>
              </a:lnSpc>
              <a:defRPr/>
            </a:pPr>
            <a:r>
              <a:rPr lang="en-US" altLang="en-US" sz="1800" dirty="0" smtClean="0"/>
              <a:t>One </a:t>
            </a:r>
            <a:r>
              <a:rPr lang="en-US" altLang="en-US" sz="1800" dirty="0"/>
              <a:t>time </a:t>
            </a:r>
            <a:r>
              <a:rPr lang="en-US" altLang="en-US" sz="1800" dirty="0" smtClean="0"/>
              <a:t>On-Boarding and Go to Production fee : $25,000 including load of all historical data</a:t>
            </a:r>
            <a:endParaRPr lang="en-US" altLang="en-US" sz="1800" dirty="0"/>
          </a:p>
          <a:p>
            <a:pPr lvl="2" eaLnBrk="1" hangingPunct="1">
              <a:lnSpc>
                <a:spcPct val="90000"/>
              </a:lnSpc>
              <a:defRPr/>
            </a:pPr>
            <a:r>
              <a:rPr lang="en-US" altLang="en-US" sz="1800" dirty="0" smtClean="0"/>
              <a:t>Yearly Annual </a:t>
            </a:r>
            <a:r>
              <a:rPr lang="en-US" altLang="en-US" sz="1800" dirty="0"/>
              <a:t>maintenance </a:t>
            </a:r>
            <a:r>
              <a:rPr lang="en-US" altLang="en-US" sz="1800" dirty="0" smtClean="0"/>
              <a:t>$25,000 including </a:t>
            </a:r>
            <a:r>
              <a:rPr lang="en-US" sz="1800" dirty="0" smtClean="0"/>
              <a:t>quarterly </a:t>
            </a:r>
            <a:r>
              <a:rPr lang="en-US" sz="1800" dirty="0"/>
              <a:t>load of data sets and production of reports</a:t>
            </a:r>
            <a:endParaRPr lang="en-US" altLang="en-US" sz="1800" dirty="0" smtClean="0"/>
          </a:p>
          <a:p>
            <a:pPr eaLnBrk="1" hangingPunct="1">
              <a:lnSpc>
                <a:spcPct val="90000"/>
              </a:lnSpc>
              <a:defRPr/>
            </a:pPr>
            <a:r>
              <a:rPr lang="en-US" altLang="en-US" sz="1800" dirty="0" smtClean="0">
                <a:cs typeface="Times New Roman" pitchFamily="18" charset="0"/>
              </a:rPr>
              <a:t>Participant Responsibilities:</a:t>
            </a:r>
          </a:p>
          <a:p>
            <a:pPr lvl="2" eaLnBrk="1" hangingPunct="1">
              <a:lnSpc>
                <a:spcPct val="90000"/>
              </a:lnSpc>
              <a:defRPr/>
            </a:pPr>
            <a:r>
              <a:rPr lang="en-US" altLang="en-US" sz="1800" dirty="0"/>
              <a:t>Data must be submitted in accordance with the data specifications</a:t>
            </a:r>
          </a:p>
          <a:p>
            <a:pPr lvl="2" eaLnBrk="1" hangingPunct="1">
              <a:lnSpc>
                <a:spcPct val="90000"/>
              </a:lnSpc>
              <a:defRPr/>
            </a:pPr>
            <a:r>
              <a:rPr lang="en-US" altLang="en-US" sz="1800" dirty="0"/>
              <a:t>Participants must pay fees in a timely manner</a:t>
            </a:r>
          </a:p>
          <a:p>
            <a:pPr lvl="2" eaLnBrk="1" hangingPunct="1">
              <a:lnSpc>
                <a:spcPct val="90000"/>
              </a:lnSpc>
              <a:defRPr/>
            </a:pPr>
            <a:r>
              <a:rPr lang="en-US" altLang="en-US" sz="1800" dirty="0"/>
              <a:t>Participants should be actively engaged in </a:t>
            </a:r>
            <a:r>
              <a:rPr lang="en-US" altLang="en-US" sz="1800" dirty="0" smtClean="0"/>
              <a:t>PPIDX </a:t>
            </a:r>
            <a:r>
              <a:rPr lang="en-US" altLang="en-US" sz="1800" dirty="0"/>
              <a:t>meetings, calls, and committees</a:t>
            </a:r>
          </a:p>
        </p:txBody>
      </p:sp>
      <p:sp>
        <p:nvSpPr>
          <p:cNvPr id="16389" name="Rectangle 4"/>
          <p:cNvSpPr>
            <a:spLocks noGrp="1" noChangeArrowheads="1"/>
          </p:cNvSpPr>
          <p:nvPr>
            <p:ph type="title"/>
          </p:nvPr>
        </p:nvSpPr>
        <p:spPr>
          <a:xfrm>
            <a:off x="871538" y="854075"/>
            <a:ext cx="8162925" cy="769938"/>
          </a:xfrm>
          <a:noFill/>
        </p:spPr>
        <p:txBody>
          <a:bodyPr/>
          <a:lstStyle/>
          <a:p>
            <a:pPr eaLnBrk="1" hangingPunct="1"/>
            <a:r>
              <a:rPr lang="en-US" altLang="en-US" sz="3200" dirty="0" smtClean="0"/>
              <a:t>PPIDX™ </a:t>
            </a:r>
            <a:r>
              <a:rPr lang="en-US" altLang="en-US" sz="2400" dirty="0" smtClean="0"/>
              <a:t>–</a:t>
            </a:r>
            <a:r>
              <a:rPr lang="en-US" altLang="en-US" dirty="0" smtClean="0"/>
              <a:t> </a:t>
            </a:r>
            <a:r>
              <a:rPr lang="en-US" altLang="en-US" sz="2400" dirty="0" smtClean="0"/>
              <a:t>Participation</a:t>
            </a: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20</a:t>
            </a:fld>
            <a:endParaRPr lang="en-US" altLang="fr-FR" sz="1400" dirty="0"/>
          </a:p>
        </p:txBody>
      </p:sp>
    </p:spTree>
    <p:extLst>
      <p:ext uri="{BB962C8B-B14F-4D97-AF65-F5344CB8AC3E}">
        <p14:creationId xmlns:p14="http://schemas.microsoft.com/office/powerpoint/2010/main" val="3314467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871538" y="863600"/>
            <a:ext cx="8162925" cy="582613"/>
          </a:xfrm>
          <a:noFill/>
        </p:spPr>
        <p:txBody>
          <a:bodyPr lIns="90488" tIns="44450" rIns="90488" bIns="44450" anchor="ctr"/>
          <a:lstStyle/>
          <a:p>
            <a:pPr eaLnBrk="1" hangingPunct="1"/>
            <a:r>
              <a:rPr lang="en-US" altLang="en-US" sz="3200" dirty="0" smtClean="0"/>
              <a:t>PPIDX™ –</a:t>
            </a:r>
            <a:r>
              <a:rPr lang="en-US" altLang="en-US" sz="2400" dirty="0" smtClean="0"/>
              <a:t> Data Workflow</a:t>
            </a:r>
          </a:p>
        </p:txBody>
      </p:sp>
      <p:grpSp>
        <p:nvGrpSpPr>
          <p:cNvPr id="17413" name="Group 6"/>
          <p:cNvGrpSpPr>
            <a:grpSpLocks/>
          </p:cNvGrpSpPr>
          <p:nvPr/>
        </p:nvGrpSpPr>
        <p:grpSpPr bwMode="auto">
          <a:xfrm>
            <a:off x="533400" y="2925763"/>
            <a:ext cx="8110538" cy="3551237"/>
            <a:chOff x="227514" y="1234790"/>
            <a:chExt cx="5868486" cy="3551888"/>
          </a:xfrm>
        </p:grpSpPr>
        <p:cxnSp>
          <p:nvCxnSpPr>
            <p:cNvPr id="9" name="Straight Arrow Connector 8"/>
            <p:cNvCxnSpPr/>
            <p:nvPr/>
          </p:nvCxnSpPr>
          <p:spPr>
            <a:xfrm>
              <a:off x="3124425" y="2098548"/>
              <a:ext cx="0" cy="314383"/>
            </a:xfrm>
            <a:prstGeom prst="straightConnector1">
              <a:avLst/>
            </a:prstGeom>
            <a:ln>
              <a:solidFill>
                <a:schemeClr val="bg1">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066033" y="1888960"/>
              <a:ext cx="5029967" cy="296916"/>
            </a:xfrm>
            <a:prstGeom prst="rect">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latin typeface="Arial" panose="020B0604020202020204" pitchFamily="34" charset="0"/>
                <a:cs typeface="Arial" panose="020B0604020202020204" pitchFamily="34" charset="0"/>
              </a:endParaRPr>
            </a:p>
          </p:txBody>
        </p:sp>
        <p:sp>
          <p:nvSpPr>
            <p:cNvPr id="11" name="Rectangle 10"/>
            <p:cNvSpPr/>
            <p:nvPr/>
          </p:nvSpPr>
          <p:spPr>
            <a:xfrm>
              <a:off x="1066033" y="1320531"/>
              <a:ext cx="5029967" cy="543025"/>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800" b="1" dirty="0">
                  <a:solidFill>
                    <a:schemeClr val="tx2">
                      <a:lumMod val="75000"/>
                    </a:schemeClr>
                  </a:solidFill>
                  <a:latin typeface="Arial" panose="020B0604020202020204" pitchFamily="34" charset="0"/>
                  <a:ea typeface="Tahoma" pitchFamily="34" charset="0"/>
                  <a:cs typeface="Arial" panose="020B0604020202020204" pitchFamily="34" charset="0"/>
                </a:rPr>
                <a:t>Insurance Companies </a:t>
              </a:r>
            </a:p>
            <a:p>
              <a:pPr algn="ctr">
                <a:defRPr/>
              </a:pPr>
              <a:r>
                <a:rPr lang="en-US" sz="800" b="1" dirty="0">
                  <a:solidFill>
                    <a:schemeClr val="tx2">
                      <a:lumMod val="75000"/>
                    </a:schemeClr>
                  </a:solidFill>
                  <a:latin typeface="Arial" panose="020B0604020202020204" pitchFamily="34" charset="0"/>
                  <a:ea typeface="Tahoma" pitchFamily="34" charset="0"/>
                  <a:cs typeface="Arial" panose="020B0604020202020204" pitchFamily="34" charset="0"/>
                </a:rPr>
                <a:t>Private Placement groups </a:t>
              </a:r>
            </a:p>
          </p:txBody>
        </p:sp>
        <p:sp>
          <p:nvSpPr>
            <p:cNvPr id="12" name="Rectangle 11"/>
            <p:cNvSpPr/>
            <p:nvPr/>
          </p:nvSpPr>
          <p:spPr>
            <a:xfrm rot="5400000">
              <a:off x="-1287097" y="2749401"/>
              <a:ext cx="3410575" cy="381354"/>
            </a:xfrm>
            <a:prstGeom prst="rect">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latin typeface="Arial" panose="020B0604020202020204" pitchFamily="34" charset="0"/>
                <a:cs typeface="Arial" panose="020B0604020202020204" pitchFamily="34" charset="0"/>
              </a:endParaRPr>
            </a:p>
          </p:txBody>
        </p:sp>
        <p:cxnSp>
          <p:nvCxnSpPr>
            <p:cNvPr id="13" name="Straight Arrow Connector 12"/>
            <p:cNvCxnSpPr/>
            <p:nvPr/>
          </p:nvCxnSpPr>
          <p:spPr>
            <a:xfrm>
              <a:off x="684679" y="1234790"/>
              <a:ext cx="0" cy="3418514"/>
            </a:xfrm>
            <a:prstGeom prst="straightConnector1">
              <a:avLst/>
            </a:prstGeom>
            <a:ln>
              <a:solidFill>
                <a:schemeClr val="bg1">
                  <a:lumMod val="75000"/>
                </a:schemeClr>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590800" y="2465126"/>
              <a:ext cx="1212077" cy="999563"/>
            </a:xfrm>
            <a:prstGeom prst="rect">
              <a:avLst/>
            </a:prstGeom>
            <a:solidFill>
              <a:schemeClr val="accent4">
                <a:lumMod val="50000"/>
              </a:schemeClr>
            </a:solidFill>
            <a:ln>
              <a:noFill/>
            </a:ln>
            <a:effectLst/>
            <a:scene3d>
              <a:camera prst="orthographicFront">
                <a:rot lat="0" lon="0" rev="0"/>
              </a:camera>
              <a:lightRig rig="glow" dir="t">
                <a:rot lat="0" lon="0" rev="4800000"/>
              </a:lightRig>
            </a:scene3d>
            <a:sp3d prstMaterial="matte"/>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s-ES_tradnl" sz="1200" b="1" dirty="0">
                <a:solidFill>
                  <a:schemeClr val="tx1">
                    <a:lumMod val="75000"/>
                    <a:lumOff val="25000"/>
                  </a:schemeClr>
                </a:solidFill>
                <a:latin typeface="Arial" panose="020B0604020202020204" pitchFamily="34" charset="0"/>
                <a:ea typeface="Tahoma" pitchFamily="34" charset="0"/>
                <a:cs typeface="Arial" panose="020B0604020202020204" pitchFamily="34" charset="0"/>
              </a:endParaRPr>
            </a:p>
            <a:p>
              <a:pPr algn="ctr">
                <a:defRPr/>
              </a:pPr>
              <a:endParaRPr lang="es-ES_tradnl" sz="1200" b="1" dirty="0">
                <a:solidFill>
                  <a:schemeClr val="tx1">
                    <a:lumMod val="75000"/>
                    <a:lumOff val="25000"/>
                  </a:schemeClr>
                </a:solidFill>
                <a:latin typeface="Arial" panose="020B0604020202020204" pitchFamily="34" charset="0"/>
                <a:ea typeface="Tahoma" pitchFamily="34" charset="0"/>
                <a:cs typeface="Arial" panose="020B0604020202020204" pitchFamily="34" charset="0"/>
              </a:endParaRPr>
            </a:p>
            <a:p>
              <a:pPr algn="ctr">
                <a:defRPr/>
              </a:pPr>
              <a:endParaRPr lang="es-ES_tradnl" sz="1200" b="1" dirty="0">
                <a:solidFill>
                  <a:schemeClr val="tx1">
                    <a:lumMod val="75000"/>
                    <a:lumOff val="25000"/>
                  </a:schemeClr>
                </a:solidFill>
                <a:latin typeface="Arial" panose="020B0604020202020204" pitchFamily="34" charset="0"/>
                <a:ea typeface="Tahoma" pitchFamily="34" charset="0"/>
                <a:cs typeface="Arial" panose="020B0604020202020204" pitchFamily="34" charset="0"/>
              </a:endParaRPr>
            </a:p>
          </p:txBody>
        </p:sp>
        <p:sp>
          <p:nvSpPr>
            <p:cNvPr id="15" name="Rectangle 14"/>
            <p:cNvSpPr/>
            <p:nvPr/>
          </p:nvSpPr>
          <p:spPr>
            <a:xfrm>
              <a:off x="1795430" y="4248417"/>
              <a:ext cx="794870" cy="538261"/>
            </a:xfrm>
            <a:prstGeom prst="rect">
              <a:avLst/>
            </a:prstGeom>
            <a:solidFill>
              <a:schemeClr val="accent4">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b="1" dirty="0" smtClean="0">
                  <a:solidFill>
                    <a:schemeClr val="tx2">
                      <a:lumMod val="75000"/>
                    </a:schemeClr>
                  </a:solidFill>
                  <a:latin typeface="Arial" panose="020B0604020202020204" pitchFamily="34" charset="0"/>
                  <a:ea typeface="Tahoma" pitchFamily="34" charset="0"/>
                  <a:cs typeface="Arial" panose="020B0604020202020204" pitchFamily="34" charset="0"/>
                </a:rPr>
                <a:t>PPIDX </a:t>
              </a:r>
              <a:r>
                <a:rPr lang="en-US" sz="1000" b="1" dirty="0">
                  <a:solidFill>
                    <a:schemeClr val="tx2">
                      <a:lumMod val="75000"/>
                    </a:schemeClr>
                  </a:solidFill>
                  <a:latin typeface="Arial" panose="020B0604020202020204" pitchFamily="34" charset="0"/>
                  <a:ea typeface="Tahoma" pitchFamily="34" charset="0"/>
                  <a:cs typeface="Arial" panose="020B0604020202020204" pitchFamily="34" charset="0"/>
                </a:rPr>
                <a:t>Reports</a:t>
              </a:r>
            </a:p>
          </p:txBody>
        </p:sp>
        <p:cxnSp>
          <p:nvCxnSpPr>
            <p:cNvPr id="16" name="Straight Arrow Connector 15"/>
            <p:cNvCxnSpPr/>
            <p:nvPr/>
          </p:nvCxnSpPr>
          <p:spPr>
            <a:xfrm>
              <a:off x="3124425" y="3464049"/>
              <a:ext cx="0" cy="442993"/>
            </a:xfrm>
            <a:prstGeom prst="straightConnector1">
              <a:avLst/>
            </a:prstGeom>
            <a:ln>
              <a:solidFill>
                <a:schemeClr val="bg1">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111979" y="3907042"/>
              <a:ext cx="4984021" cy="319146"/>
            </a:xfrm>
            <a:prstGeom prst="rect">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latin typeface="Arial" panose="020B0604020202020204" pitchFamily="34" charset="0"/>
                <a:cs typeface="Arial" panose="020B0604020202020204" pitchFamily="34" charset="0"/>
              </a:endParaRPr>
            </a:p>
          </p:txBody>
        </p:sp>
        <p:sp>
          <p:nvSpPr>
            <p:cNvPr id="18" name="Rectangle 17"/>
            <p:cNvSpPr/>
            <p:nvPr/>
          </p:nvSpPr>
          <p:spPr>
            <a:xfrm>
              <a:off x="1064885" y="3938798"/>
              <a:ext cx="5031115" cy="254047"/>
            </a:xfrm>
            <a:prstGeom prst="rect">
              <a:avLst/>
            </a:prstGeom>
          </p:spPr>
          <p:txBody>
            <a:bodyPr>
              <a:spAutoFit/>
            </a:bodyPr>
            <a:lstStyle/>
            <a:p>
              <a:pPr algn="ctr">
                <a:defRPr/>
              </a:pPr>
              <a:r>
                <a:rPr lang="en-US" sz="1050" b="1" dirty="0">
                  <a:solidFill>
                    <a:schemeClr val="bg1"/>
                  </a:solidFill>
                  <a:latin typeface="Arial" panose="020B0604020202020204" pitchFamily="34" charset="0"/>
                  <a:ea typeface="Tahoma" pitchFamily="34" charset="0"/>
                  <a:cs typeface="Arial" panose="020B0604020202020204" pitchFamily="34" charset="0"/>
                </a:rPr>
                <a:t>REPORTING &amp; Data Sets</a:t>
              </a:r>
            </a:p>
          </p:txBody>
        </p:sp>
        <p:sp>
          <p:nvSpPr>
            <p:cNvPr id="19" name="Rectangle 18"/>
            <p:cNvSpPr/>
            <p:nvPr/>
          </p:nvSpPr>
          <p:spPr>
            <a:xfrm>
              <a:off x="1066033" y="1920716"/>
              <a:ext cx="5029967" cy="261985"/>
            </a:xfrm>
            <a:prstGeom prst="rect">
              <a:avLst/>
            </a:prstGeom>
          </p:spPr>
          <p:txBody>
            <a:bodyPr>
              <a:spAutoFit/>
            </a:bodyPr>
            <a:lstStyle/>
            <a:p>
              <a:pPr algn="ctr">
                <a:defRPr/>
              </a:pPr>
              <a:r>
                <a:rPr lang="es-ES" sz="1050" b="1" dirty="0">
                  <a:solidFill>
                    <a:schemeClr val="bg1"/>
                  </a:solidFill>
                  <a:latin typeface="Arial" panose="020B0604020202020204" pitchFamily="34" charset="0"/>
                  <a:ea typeface="Tahoma" pitchFamily="34" charset="0"/>
                  <a:cs typeface="Arial" panose="020B0604020202020204" pitchFamily="34" charset="0"/>
                </a:rPr>
                <a:t>DATA INTEGRATION</a:t>
              </a:r>
              <a:endParaRPr lang="en-US" sz="1050" b="1" dirty="0">
                <a:solidFill>
                  <a:schemeClr val="bg1"/>
                </a:solidFill>
                <a:latin typeface="Arial" panose="020B0604020202020204" pitchFamily="34" charset="0"/>
                <a:ea typeface="Tahoma" pitchFamily="34" charset="0"/>
                <a:cs typeface="Arial" panose="020B0604020202020204" pitchFamily="34" charset="0"/>
              </a:endParaRPr>
            </a:p>
          </p:txBody>
        </p:sp>
        <p:pic>
          <p:nvPicPr>
            <p:cNvPr id="25" name="Picture 2" descr="C:\Users\ogarcia\AppData\Local\Microsoft\Windows\Temporary Internet Files\Content.IE5\0ORH0IML\MC900432549[1].png"/>
            <p:cNvPicPr>
              <a:picLocks noChangeAspect="1" noChangeArrowheads="1"/>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41821" y="2531941"/>
              <a:ext cx="323790" cy="342900"/>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p:cNvSpPr/>
            <p:nvPr/>
          </p:nvSpPr>
          <p:spPr>
            <a:xfrm>
              <a:off x="1310697" y="2501847"/>
              <a:ext cx="990142" cy="428704"/>
            </a:xfrm>
            <a:prstGeom prst="rect">
              <a:avLst/>
            </a:prstGeom>
            <a:no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solidFill>
                  <a:schemeClr val="accent6">
                    <a:lumMod val="50000"/>
                  </a:schemeClr>
                </a:solidFill>
                <a:latin typeface="Arial" panose="020B0604020202020204" pitchFamily="34" charset="0"/>
                <a:cs typeface="Arial" panose="020B0604020202020204" pitchFamily="34" charset="0"/>
              </a:endParaRPr>
            </a:p>
          </p:txBody>
        </p:sp>
        <p:sp>
          <p:nvSpPr>
            <p:cNvPr id="27" name="Rectangle 26"/>
            <p:cNvSpPr/>
            <p:nvPr/>
          </p:nvSpPr>
          <p:spPr>
            <a:xfrm>
              <a:off x="1447387" y="2417694"/>
              <a:ext cx="932709" cy="62876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b="1" dirty="0">
                  <a:solidFill>
                    <a:schemeClr val="tx2">
                      <a:lumMod val="75000"/>
                    </a:schemeClr>
                  </a:solidFill>
                  <a:latin typeface="Arial" panose="020B0604020202020204" pitchFamily="34" charset="0"/>
                  <a:ea typeface="Tahoma" pitchFamily="34" charset="0"/>
                  <a:cs typeface="Arial" panose="020B0604020202020204" pitchFamily="34" charset="0"/>
                </a:rPr>
                <a:t>QUALITY </a:t>
              </a:r>
              <a:br>
                <a:rPr lang="en-US" sz="1000" b="1" dirty="0">
                  <a:solidFill>
                    <a:schemeClr val="tx2">
                      <a:lumMod val="75000"/>
                    </a:schemeClr>
                  </a:solidFill>
                  <a:latin typeface="Arial" panose="020B0604020202020204" pitchFamily="34" charset="0"/>
                  <a:ea typeface="Tahoma" pitchFamily="34" charset="0"/>
                  <a:cs typeface="Arial" panose="020B0604020202020204" pitchFamily="34" charset="0"/>
                </a:rPr>
              </a:br>
              <a:r>
                <a:rPr lang="en-US" sz="1000" b="1" dirty="0">
                  <a:solidFill>
                    <a:schemeClr val="tx2">
                      <a:lumMod val="75000"/>
                    </a:schemeClr>
                  </a:solidFill>
                  <a:latin typeface="Arial" panose="020B0604020202020204" pitchFamily="34" charset="0"/>
                  <a:ea typeface="Tahoma" pitchFamily="34" charset="0"/>
                  <a:cs typeface="Arial" panose="020B0604020202020204" pitchFamily="34" charset="0"/>
                </a:rPr>
                <a:t>CHECKS</a:t>
              </a:r>
            </a:p>
          </p:txBody>
        </p:sp>
        <p:cxnSp>
          <p:nvCxnSpPr>
            <p:cNvPr id="28" name="Straight Arrow Connector 27"/>
            <p:cNvCxnSpPr>
              <a:endCxn id="26" idx="1"/>
            </p:cNvCxnSpPr>
            <p:nvPr/>
          </p:nvCxnSpPr>
          <p:spPr>
            <a:xfrm flipV="1">
              <a:off x="990222" y="2716199"/>
              <a:ext cx="320476" cy="11115"/>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17433" name="Rectangle 28"/>
            <p:cNvSpPr>
              <a:spLocks noChangeArrowheads="1"/>
            </p:cNvSpPr>
            <p:nvPr/>
          </p:nvSpPr>
          <p:spPr bwMode="auto">
            <a:xfrm>
              <a:off x="2708294" y="2881329"/>
              <a:ext cx="91775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algn="ctr">
                <a:spcBef>
                  <a:spcPct val="0"/>
                </a:spcBef>
                <a:buClrTx/>
                <a:buSzTx/>
                <a:buFontTx/>
                <a:buNone/>
              </a:pPr>
              <a:r>
                <a:rPr lang="en-US" altLang="fr-FR" sz="900" b="1" dirty="0" smtClean="0">
                  <a:solidFill>
                    <a:schemeClr val="bg1"/>
                  </a:solidFill>
                  <a:latin typeface="Arial" charset="0"/>
                  <a:ea typeface="Tahoma" pitchFamily="34" charset="0"/>
                  <a:cs typeface="Arial" charset="0"/>
                </a:rPr>
                <a:t>PPIDX </a:t>
              </a:r>
              <a:endParaRPr lang="en-US" altLang="fr-FR" sz="900" b="1" dirty="0">
                <a:solidFill>
                  <a:schemeClr val="bg1"/>
                </a:solidFill>
                <a:latin typeface="Arial" charset="0"/>
                <a:ea typeface="Tahoma" pitchFamily="34" charset="0"/>
                <a:cs typeface="Arial" charset="0"/>
              </a:endParaRPr>
            </a:p>
            <a:p>
              <a:pPr algn="ctr">
                <a:spcBef>
                  <a:spcPct val="0"/>
                </a:spcBef>
                <a:buClrTx/>
                <a:buSzTx/>
                <a:buFontTx/>
                <a:buNone/>
              </a:pPr>
              <a:r>
                <a:rPr lang="en-US" altLang="fr-FR" sz="900" b="1" dirty="0">
                  <a:solidFill>
                    <a:schemeClr val="bg1"/>
                  </a:solidFill>
                  <a:latin typeface="Arial" charset="0"/>
                  <a:ea typeface="Tahoma" pitchFamily="34" charset="0"/>
                  <a:cs typeface="Arial" charset="0"/>
                </a:rPr>
                <a:t>CENTRAL </a:t>
              </a:r>
            </a:p>
            <a:p>
              <a:pPr algn="ctr">
                <a:spcBef>
                  <a:spcPct val="0"/>
                </a:spcBef>
                <a:buClrTx/>
                <a:buSzTx/>
                <a:buFontTx/>
                <a:buNone/>
              </a:pPr>
              <a:r>
                <a:rPr lang="en-US" altLang="fr-FR" sz="900" b="1" dirty="0">
                  <a:solidFill>
                    <a:schemeClr val="bg1"/>
                  </a:solidFill>
                  <a:latin typeface="Arial" charset="0"/>
                  <a:ea typeface="Tahoma" pitchFamily="34" charset="0"/>
                  <a:cs typeface="Arial" charset="0"/>
                </a:rPr>
                <a:t>DATAWAREHOUSE</a:t>
              </a:r>
            </a:p>
          </p:txBody>
        </p:sp>
        <p:sp>
          <p:nvSpPr>
            <p:cNvPr id="30" name="Rectangle 29"/>
            <p:cNvSpPr/>
            <p:nvPr/>
          </p:nvSpPr>
          <p:spPr>
            <a:xfrm>
              <a:off x="4291460" y="2749543"/>
              <a:ext cx="1736769" cy="254047"/>
            </a:xfrm>
            <a:prstGeom prst="rect">
              <a:avLst/>
            </a:prstGeom>
            <a:solidFill>
              <a:schemeClr val="accent4"/>
            </a:solidFill>
            <a:ln>
              <a:noFill/>
            </a:ln>
          </p:spPr>
          <p:txBody>
            <a:bodyPr>
              <a:spAutoFit/>
            </a:bodyPr>
            <a:lstStyle/>
            <a:p>
              <a:pPr>
                <a:defRPr/>
              </a:pPr>
              <a:r>
                <a:rPr lang="en-US" sz="1050" b="1" dirty="0">
                  <a:solidFill>
                    <a:schemeClr val="bg1"/>
                  </a:solidFill>
                  <a:latin typeface="Arial" panose="020B0604020202020204" pitchFamily="34" charset="0"/>
                  <a:ea typeface="Tahoma" pitchFamily="34" charset="0"/>
                  <a:cs typeface="Arial" panose="020B0604020202020204" pitchFamily="34" charset="0"/>
                </a:rPr>
                <a:t>Aggregation Rule Engine</a:t>
              </a:r>
            </a:p>
          </p:txBody>
        </p:sp>
        <p:cxnSp>
          <p:nvCxnSpPr>
            <p:cNvPr id="31" name="Straight Arrow Connector 30"/>
            <p:cNvCxnSpPr/>
            <p:nvPr/>
          </p:nvCxnSpPr>
          <p:spPr>
            <a:xfrm>
              <a:off x="684679" y="2720962"/>
              <a:ext cx="305543" cy="6351"/>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990222" y="1234790"/>
              <a:ext cx="0" cy="3418514"/>
            </a:xfrm>
            <a:prstGeom prst="straightConnector1">
              <a:avLst/>
            </a:prstGeom>
            <a:ln>
              <a:solidFill>
                <a:schemeClr val="bg1">
                  <a:lumMod val="75000"/>
                </a:schemeClr>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84679" y="2835283"/>
              <a:ext cx="305543" cy="0"/>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803282" y="2906733"/>
              <a:ext cx="481287" cy="14291"/>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rot="16200000">
              <a:off x="-198666" y="2914078"/>
              <a:ext cx="1233714" cy="183785"/>
            </a:xfrm>
            <a:prstGeom prst="rect">
              <a:avLst/>
            </a:prstGeom>
          </p:spPr>
          <p:txBody>
            <a:bodyPr>
              <a:spAutoFit/>
            </a:bodyPr>
            <a:lstStyle/>
            <a:p>
              <a:pPr algn="ctr">
                <a:defRPr/>
              </a:pPr>
              <a:r>
                <a:rPr lang="es-ES" sz="1050" b="1" dirty="0">
                  <a:solidFill>
                    <a:schemeClr val="bg1"/>
                  </a:solidFill>
                  <a:latin typeface="Arial" panose="020B0604020202020204" pitchFamily="34" charset="0"/>
                  <a:ea typeface="Tahoma" pitchFamily="34" charset="0"/>
                  <a:cs typeface="Arial" panose="020B0604020202020204" pitchFamily="34" charset="0"/>
                </a:rPr>
                <a:t>OPERATIONS</a:t>
              </a:r>
              <a:endParaRPr lang="en-US" sz="1050" b="1" dirty="0">
                <a:solidFill>
                  <a:schemeClr val="bg1"/>
                </a:solidFill>
                <a:latin typeface="Arial" panose="020B0604020202020204" pitchFamily="34" charset="0"/>
                <a:ea typeface="Tahoma" pitchFamily="34" charset="0"/>
                <a:cs typeface="Arial" panose="020B0604020202020204" pitchFamily="34" charset="0"/>
              </a:endParaRPr>
            </a:p>
          </p:txBody>
        </p:sp>
        <p:sp>
          <p:nvSpPr>
            <p:cNvPr id="38" name="Rectangle 37"/>
            <p:cNvSpPr/>
            <p:nvPr/>
          </p:nvSpPr>
          <p:spPr>
            <a:xfrm>
              <a:off x="4468353" y="4248417"/>
              <a:ext cx="800614" cy="538261"/>
            </a:xfrm>
            <a:prstGeom prst="rect">
              <a:avLst/>
            </a:prstGeom>
            <a:solidFill>
              <a:schemeClr val="accent4">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900" b="1" dirty="0" smtClean="0">
                  <a:solidFill>
                    <a:schemeClr val="tx2">
                      <a:lumMod val="75000"/>
                    </a:schemeClr>
                  </a:solidFill>
                  <a:latin typeface="Arial" panose="020B0604020202020204" pitchFamily="34" charset="0"/>
                  <a:ea typeface="Tahoma" pitchFamily="34" charset="0"/>
                  <a:cs typeface="Arial" panose="020B0604020202020204" pitchFamily="34" charset="0"/>
                </a:rPr>
                <a:t>PPIDX </a:t>
              </a:r>
              <a:r>
                <a:rPr lang="en-US" sz="900" b="1" dirty="0">
                  <a:solidFill>
                    <a:schemeClr val="tx2">
                      <a:lumMod val="75000"/>
                    </a:schemeClr>
                  </a:solidFill>
                  <a:latin typeface="Arial" panose="020B0604020202020204" pitchFamily="34" charset="0"/>
                  <a:ea typeface="Tahoma" pitchFamily="34" charset="0"/>
                  <a:cs typeface="Arial" panose="020B0604020202020204" pitchFamily="34" charset="0"/>
                </a:rPr>
                <a:t>- Aggregated </a:t>
              </a:r>
            </a:p>
            <a:p>
              <a:pPr algn="ctr">
                <a:defRPr/>
              </a:pPr>
              <a:r>
                <a:rPr lang="en-US" sz="900" b="1" dirty="0">
                  <a:solidFill>
                    <a:schemeClr val="tx2">
                      <a:lumMod val="75000"/>
                    </a:schemeClr>
                  </a:solidFill>
                  <a:latin typeface="Arial" panose="020B0604020202020204" pitchFamily="34" charset="0"/>
                  <a:ea typeface="Tahoma" pitchFamily="34" charset="0"/>
                  <a:cs typeface="Arial" panose="020B0604020202020204" pitchFamily="34" charset="0"/>
                </a:rPr>
                <a:t>Data Sets</a:t>
              </a:r>
            </a:p>
          </p:txBody>
        </p:sp>
        <p:cxnSp>
          <p:nvCxnSpPr>
            <p:cNvPr id="42" name="Straight Arrow Connector 41"/>
            <p:cNvCxnSpPr/>
            <p:nvPr/>
          </p:nvCxnSpPr>
          <p:spPr>
            <a:xfrm>
              <a:off x="685828" y="1504714"/>
              <a:ext cx="305543" cy="7938"/>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85828" y="1619035"/>
              <a:ext cx="305543" cy="0"/>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85828" y="3753027"/>
              <a:ext cx="305543" cy="6351"/>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85828" y="3867348"/>
              <a:ext cx="305543" cy="0"/>
            </a:xfrm>
            <a:prstGeom prst="straightConnector1">
              <a:avLst/>
            </a:prstGeom>
            <a:ln>
              <a:solidFill>
                <a:schemeClr val="bg1">
                  <a:lumMod val="75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pic>
          <p:nvPicPr>
            <p:cNvPr id="17445" name="Picture 40" descr="http://sharepoint.otcfin.com/marketingandsales/Shared%20Documents/Logo/logoLARGE.png"/>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2801974" y="2588770"/>
              <a:ext cx="763536" cy="2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9" name="Rectangle 3"/>
          <p:cNvSpPr txBox="1">
            <a:spLocks noChangeArrowheads="1"/>
          </p:cNvSpPr>
          <p:nvPr/>
        </p:nvSpPr>
        <p:spPr bwMode="auto">
          <a:xfrm>
            <a:off x="838200" y="1524000"/>
            <a:ext cx="8110538"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folHlink"/>
              </a:buClr>
              <a:buSzPct val="75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18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1800">
                <a:solidFill>
                  <a:schemeClr val="tx1"/>
                </a:solidFill>
                <a:latin typeface="+mn-lt"/>
              </a:defRPr>
            </a:lvl5pPr>
            <a:lvl6pPr marL="2514600" indent="-228600" algn="l" rtl="0" fontAlgn="base">
              <a:spcBef>
                <a:spcPct val="20000"/>
              </a:spcBef>
              <a:spcAft>
                <a:spcPct val="0"/>
              </a:spcAft>
              <a:buClr>
                <a:schemeClr val="tx1"/>
              </a:buClr>
              <a:buSzPct val="85000"/>
              <a:buChar char="•"/>
              <a:defRPr sz="1800">
                <a:solidFill>
                  <a:schemeClr val="tx1"/>
                </a:solidFill>
                <a:latin typeface="+mn-lt"/>
              </a:defRPr>
            </a:lvl6pPr>
            <a:lvl7pPr marL="2971800" indent="-228600" algn="l" rtl="0" fontAlgn="base">
              <a:spcBef>
                <a:spcPct val="20000"/>
              </a:spcBef>
              <a:spcAft>
                <a:spcPct val="0"/>
              </a:spcAft>
              <a:buClr>
                <a:schemeClr val="tx1"/>
              </a:buClr>
              <a:buSzPct val="85000"/>
              <a:buChar char="•"/>
              <a:defRPr sz="1800">
                <a:solidFill>
                  <a:schemeClr val="tx1"/>
                </a:solidFill>
                <a:latin typeface="+mn-lt"/>
              </a:defRPr>
            </a:lvl7pPr>
            <a:lvl8pPr marL="3429000" indent="-228600" algn="l" rtl="0" fontAlgn="base">
              <a:spcBef>
                <a:spcPct val="20000"/>
              </a:spcBef>
              <a:spcAft>
                <a:spcPct val="0"/>
              </a:spcAft>
              <a:buClr>
                <a:schemeClr val="tx1"/>
              </a:buClr>
              <a:buSzPct val="85000"/>
              <a:buChar char="•"/>
              <a:defRPr sz="1800">
                <a:solidFill>
                  <a:schemeClr val="tx1"/>
                </a:solidFill>
                <a:latin typeface="+mn-lt"/>
              </a:defRPr>
            </a:lvl8pPr>
            <a:lvl9pPr marL="3886200" indent="-228600" algn="l" rtl="0" fontAlgn="base">
              <a:spcBef>
                <a:spcPct val="20000"/>
              </a:spcBef>
              <a:spcAft>
                <a:spcPct val="0"/>
              </a:spcAft>
              <a:buClr>
                <a:schemeClr val="tx1"/>
              </a:buClr>
              <a:buSzPct val="85000"/>
              <a:buChar char="•"/>
              <a:defRPr sz="1800">
                <a:solidFill>
                  <a:schemeClr val="tx1"/>
                </a:solidFill>
                <a:latin typeface="+mn-lt"/>
              </a:defRPr>
            </a:lvl9pPr>
          </a:lstStyle>
          <a:p>
            <a:pPr marL="0" indent="0" eaLnBrk="1" hangingPunct="1">
              <a:lnSpc>
                <a:spcPct val="90000"/>
              </a:lnSpc>
              <a:buFont typeface="Wingdings" pitchFamily="2" charset="2"/>
              <a:buNone/>
              <a:defRPr/>
            </a:pPr>
            <a:endParaRPr lang="en-US" altLang="en-US" sz="1800" kern="0" dirty="0" smtClean="0">
              <a:cs typeface="Times New Roman" pitchFamily="18" charset="0"/>
            </a:endParaRPr>
          </a:p>
          <a:p>
            <a:pPr eaLnBrk="1" hangingPunct="1">
              <a:lnSpc>
                <a:spcPct val="90000"/>
              </a:lnSpc>
              <a:defRPr/>
            </a:pPr>
            <a:r>
              <a:rPr lang="en-US" sz="2000" dirty="0" smtClean="0"/>
              <a:t>OTCFin’s </a:t>
            </a:r>
            <a:r>
              <a:rPr lang="en-US" sz="2000" i="1" dirty="0" smtClean="0"/>
              <a:t>PATOne</a:t>
            </a:r>
            <a:r>
              <a:rPr lang="en-US" sz="2000" baseline="30000" dirty="0" smtClean="0">
                <a:effectLst>
                  <a:outerShdw blurRad="38100" dist="38100" dir="2700000" algn="tl">
                    <a:srgbClr val="000000">
                      <a:alpha val="43137"/>
                    </a:srgbClr>
                  </a:outerShdw>
                </a:effectLst>
              </a:rPr>
              <a:t>® </a:t>
            </a:r>
            <a:r>
              <a:rPr lang="en-US" sz="2000" dirty="0" smtClean="0"/>
              <a:t>Data Management platform is used to source, check and store all required Private Placement data as well as perform the calculations and produce the PPIDX outputs data</a:t>
            </a:r>
            <a:endParaRPr lang="en-US" altLang="en-US" kern="0" dirty="0"/>
          </a:p>
        </p:txBody>
      </p:sp>
      <p:sp>
        <p:nvSpPr>
          <p:cNvPr id="3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40"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41"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21</a:t>
            </a:fld>
            <a:endParaRPr lang="en-US" altLang="fr-FR" sz="140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871538" y="863600"/>
            <a:ext cx="8162925" cy="582613"/>
          </a:xfrm>
          <a:noFill/>
        </p:spPr>
        <p:txBody>
          <a:bodyPr lIns="90488" tIns="44450" rIns="90488" bIns="44450" anchor="ctr"/>
          <a:lstStyle/>
          <a:p>
            <a:pPr eaLnBrk="1" hangingPunct="1"/>
            <a:r>
              <a:rPr lang="en-US" altLang="en-US" sz="3200" dirty="0" smtClean="0"/>
              <a:t>PPIDX™ - </a:t>
            </a:r>
            <a:r>
              <a:rPr lang="en-US" altLang="en-US" sz="2400" dirty="0" smtClean="0"/>
              <a:t>Data Repository and Security</a:t>
            </a:r>
          </a:p>
        </p:txBody>
      </p:sp>
      <p:sp>
        <p:nvSpPr>
          <p:cNvPr id="24581" name="Rectangle 3"/>
          <p:cNvSpPr>
            <a:spLocks noGrp="1" noChangeArrowheads="1"/>
          </p:cNvSpPr>
          <p:nvPr>
            <p:ph type="body" sz="half" idx="1"/>
          </p:nvPr>
        </p:nvSpPr>
        <p:spPr>
          <a:xfrm>
            <a:off x="838200" y="1752600"/>
            <a:ext cx="8153400" cy="4191000"/>
          </a:xfrm>
        </p:spPr>
        <p:txBody>
          <a:bodyPr lIns="90488" tIns="44450" rIns="90488" bIns="44450"/>
          <a:lstStyle/>
          <a:p>
            <a:pPr eaLnBrk="1" hangingPunct="1">
              <a:defRPr/>
            </a:pPr>
            <a:r>
              <a:rPr lang="en-US" altLang="en-US" sz="2000" dirty="0" smtClean="0"/>
              <a:t>Proven, Robust, and Scalable Technology:</a:t>
            </a:r>
            <a:endParaRPr lang="en-US" altLang="en-US" sz="2400" dirty="0" smtClean="0"/>
          </a:p>
          <a:p>
            <a:pPr lvl="2" eaLnBrk="1" hangingPunct="1">
              <a:lnSpc>
                <a:spcPct val="90000"/>
              </a:lnSpc>
              <a:buSzPct val="130000"/>
              <a:defRPr/>
            </a:pPr>
            <a:r>
              <a:rPr lang="en-US" sz="1800" dirty="0"/>
              <a:t>Extensive data types coverage:  Security master, hierarchy, benchmarks and portfolios holdings, transactions, market data, analytics, market/credit risk and performance metrics, etc.</a:t>
            </a:r>
            <a:br>
              <a:rPr lang="en-US" sz="1800" dirty="0"/>
            </a:br>
            <a:endParaRPr lang="en-US" sz="1800" dirty="0"/>
          </a:p>
          <a:p>
            <a:pPr lvl="2" eaLnBrk="1" hangingPunct="1">
              <a:lnSpc>
                <a:spcPct val="90000"/>
              </a:lnSpc>
              <a:buSzPct val="130000"/>
              <a:defRPr/>
            </a:pPr>
            <a:r>
              <a:rPr lang="en-US" sz="1800" dirty="0"/>
              <a:t>Time Intelligence: Stores time-series data</a:t>
            </a:r>
            <a:br>
              <a:rPr lang="en-US" sz="1800" dirty="0"/>
            </a:br>
            <a:endParaRPr lang="en-US" sz="1800" dirty="0"/>
          </a:p>
          <a:p>
            <a:pPr lvl="2" eaLnBrk="1" hangingPunct="1">
              <a:lnSpc>
                <a:spcPct val="90000"/>
              </a:lnSpc>
              <a:buSzPct val="130000"/>
              <a:defRPr/>
            </a:pPr>
            <a:r>
              <a:rPr lang="en-US" sz="1800" dirty="0"/>
              <a:t>Golden Copy: Ability to define hierarchy of data sources to produce a Golden Copy of data as well as full audit trail </a:t>
            </a:r>
            <a:r>
              <a:rPr lang="en-US" sz="1800" dirty="0" smtClean="0"/>
              <a:t>capability</a:t>
            </a:r>
            <a:endParaRPr lang="en-US" altLang="en-US" sz="2400" dirty="0" smtClean="0"/>
          </a:p>
          <a:p>
            <a:pPr marL="0" indent="0" eaLnBrk="1" hangingPunct="1">
              <a:buFont typeface="Wingdings" pitchFamily="2" charset="2"/>
              <a:buNone/>
              <a:defRPr/>
            </a:pPr>
            <a:endParaRPr lang="en-US" altLang="en-US" sz="2000" dirty="0" smtClean="0"/>
          </a:p>
          <a:p>
            <a:pPr eaLnBrk="1" hangingPunct="1">
              <a:buFont typeface="Wingdings" pitchFamily="2" charset="2"/>
              <a:buNone/>
              <a:defRPr/>
            </a:pPr>
            <a:endParaRPr lang="en-US" altLang="en-US" sz="2000" dirty="0" smtClean="0"/>
          </a:p>
        </p:txBody>
      </p:sp>
      <p:graphicFrame>
        <p:nvGraphicFramePr>
          <p:cNvPr id="7" name="Diagram 6"/>
          <p:cNvGraphicFramePr/>
          <p:nvPr/>
        </p:nvGraphicFramePr>
        <p:xfrm>
          <a:off x="3305455" y="4505980"/>
          <a:ext cx="5686145" cy="20472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9"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22</a:t>
            </a:fld>
            <a:endParaRPr lang="en-US" altLang="fr-FR" sz="14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5"/>
          <p:cNvSpPr>
            <a:spLocks noGrp="1" noChangeArrowheads="1"/>
          </p:cNvSpPr>
          <p:nvPr>
            <p:ph type="title"/>
          </p:nvPr>
        </p:nvSpPr>
        <p:spPr>
          <a:xfrm>
            <a:off x="871538" y="1044575"/>
            <a:ext cx="7434262" cy="579438"/>
          </a:xfrm>
          <a:noFill/>
        </p:spPr>
        <p:txBody>
          <a:bodyPr/>
          <a:lstStyle/>
          <a:p>
            <a:pPr eaLnBrk="1" hangingPunct="1"/>
            <a:r>
              <a:rPr lang="en-US" altLang="en-US" sz="3200" dirty="0" smtClean="0"/>
              <a:t>PPIDX™ – </a:t>
            </a:r>
            <a:r>
              <a:rPr lang="en-US" altLang="en-US" sz="2400" dirty="0" smtClean="0"/>
              <a:t>Contact us for next steps</a:t>
            </a:r>
          </a:p>
        </p:txBody>
      </p:sp>
      <p:sp>
        <p:nvSpPr>
          <p:cNvPr id="25605" name="Rectangle 8"/>
          <p:cNvSpPr>
            <a:spLocks noGrp="1" noChangeArrowheads="1"/>
          </p:cNvSpPr>
          <p:nvPr>
            <p:ph type="body" idx="1"/>
          </p:nvPr>
        </p:nvSpPr>
        <p:spPr>
          <a:xfrm>
            <a:off x="-76200" y="1905000"/>
            <a:ext cx="9144000" cy="3276600"/>
          </a:xfrm>
        </p:spPr>
        <p:txBody>
          <a:bodyPr/>
          <a:lstStyle/>
          <a:p>
            <a:pPr lvl="1" eaLnBrk="1" hangingPunct="1">
              <a:lnSpc>
                <a:spcPct val="90000"/>
              </a:lnSpc>
              <a:buFont typeface="Wingdings" pitchFamily="2" charset="2"/>
              <a:buNone/>
              <a:defRPr/>
            </a:pPr>
            <a:endParaRPr lang="en-US" altLang="en-US" sz="2800" dirty="0" smtClean="0"/>
          </a:p>
          <a:p>
            <a:pPr marL="452438" lvl="2">
              <a:buClr>
                <a:srgbClr val="C00000"/>
              </a:buClr>
              <a:buFont typeface="Wingdings" panose="05000000000000000000" pitchFamily="2" charset="2"/>
              <a:buChar char="§"/>
            </a:pPr>
            <a:r>
              <a:rPr lang="en-US" sz="1800" dirty="0">
                <a:ea typeface="+mn-ea"/>
                <a:cs typeface="Times New Roman" pitchFamily="18" charset="0"/>
              </a:rPr>
              <a:t>Next Steps and timeline</a:t>
            </a:r>
          </a:p>
          <a:p>
            <a:pPr marL="685800" lvl="3">
              <a:buClr>
                <a:srgbClr val="C00000"/>
              </a:buClr>
              <a:buFont typeface="Wingdings" panose="05000000000000000000" pitchFamily="2" charset="2"/>
              <a:buChar char="§"/>
            </a:pPr>
            <a:r>
              <a:rPr lang="en-US" dirty="0">
                <a:ea typeface="+mn-ea"/>
                <a:cs typeface="Times New Roman" pitchFamily="18" charset="0"/>
              </a:rPr>
              <a:t>Introduction of the initiative to target contributing members - Current</a:t>
            </a:r>
          </a:p>
          <a:p>
            <a:pPr marL="685800" lvl="3">
              <a:buClr>
                <a:srgbClr val="C00000"/>
              </a:buClr>
              <a:buFont typeface="Wingdings" panose="05000000000000000000" pitchFamily="2" charset="2"/>
              <a:buChar char="§"/>
            </a:pPr>
            <a:r>
              <a:rPr lang="en-US" dirty="0">
                <a:ea typeface="+mn-ea"/>
                <a:cs typeface="Times New Roman" pitchFamily="18" charset="0"/>
              </a:rPr>
              <a:t>Confirmation of an initial founding membership of 10 contributing members – 03 2015</a:t>
            </a:r>
          </a:p>
          <a:p>
            <a:pPr marL="685800" lvl="3">
              <a:buClr>
                <a:srgbClr val="C00000"/>
              </a:buClr>
              <a:buFont typeface="Wingdings" panose="05000000000000000000" pitchFamily="2" charset="2"/>
              <a:buChar char="§"/>
            </a:pPr>
            <a:r>
              <a:rPr lang="en-US" dirty="0">
                <a:ea typeface="+mn-ea"/>
                <a:cs typeface="Times New Roman" pitchFamily="18" charset="0"/>
              </a:rPr>
              <a:t>Launch and first steering committee – 4 2015</a:t>
            </a:r>
          </a:p>
          <a:p>
            <a:pPr marL="685800" lvl="3">
              <a:buClr>
                <a:srgbClr val="C00000"/>
              </a:buClr>
              <a:buFont typeface="Wingdings" panose="05000000000000000000" pitchFamily="2" charset="2"/>
              <a:buChar char="§"/>
            </a:pPr>
            <a:r>
              <a:rPr lang="en-US" dirty="0" smtClean="0"/>
              <a:t>Finalizing </a:t>
            </a:r>
            <a:r>
              <a:rPr lang="en-US" dirty="0"/>
              <a:t>of the Data requirement and Prototype– 6 </a:t>
            </a:r>
            <a:r>
              <a:rPr lang="en-US" dirty="0" smtClean="0"/>
              <a:t>2015</a:t>
            </a:r>
            <a:endParaRPr lang="en-US" dirty="0">
              <a:ea typeface="+mn-ea"/>
              <a:cs typeface="Times New Roman" pitchFamily="18" charset="0"/>
            </a:endParaRPr>
          </a:p>
          <a:p>
            <a:pPr marL="685800" lvl="3">
              <a:buClr>
                <a:srgbClr val="C00000"/>
              </a:buClr>
              <a:buFont typeface="Wingdings" panose="05000000000000000000" pitchFamily="2" charset="2"/>
              <a:buChar char="§"/>
            </a:pPr>
            <a:r>
              <a:rPr lang="en-US" dirty="0">
                <a:ea typeface="+mn-ea"/>
                <a:cs typeface="Times New Roman" pitchFamily="18" charset="0"/>
              </a:rPr>
              <a:t>Data contribution (specified formats) from each member – 09 2015</a:t>
            </a:r>
          </a:p>
          <a:p>
            <a:pPr marL="685800" lvl="3">
              <a:buClr>
                <a:srgbClr val="C00000"/>
              </a:buClr>
              <a:buFont typeface="Wingdings" panose="05000000000000000000" pitchFamily="2" charset="2"/>
              <a:buChar char="§"/>
            </a:pPr>
            <a:r>
              <a:rPr lang="en-US" dirty="0">
                <a:ea typeface="+mn-ea"/>
                <a:cs typeface="Times New Roman" pitchFamily="18" charset="0"/>
              </a:rPr>
              <a:t>Release of the first PPIDX with 5 year historical data – end of </a:t>
            </a:r>
            <a:r>
              <a:rPr lang="en-US" dirty="0" smtClean="0">
                <a:ea typeface="+mn-ea"/>
                <a:cs typeface="Times New Roman" pitchFamily="18" charset="0"/>
              </a:rPr>
              <a:t>2015</a:t>
            </a:r>
            <a:endParaRPr lang="en-US" dirty="0">
              <a:ea typeface="+mn-ea"/>
              <a:cs typeface="Times New Roman" pitchFamily="18" charset="0"/>
            </a:endParaRP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23</a:t>
            </a:fld>
            <a:endParaRPr lang="en-US" altLang="fr-FR"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871538" y="854075"/>
            <a:ext cx="8162925" cy="769938"/>
          </a:xfrm>
          <a:noFill/>
        </p:spPr>
        <p:txBody>
          <a:bodyPr/>
          <a:lstStyle/>
          <a:p>
            <a:pPr eaLnBrk="1" hangingPunct="1"/>
            <a:r>
              <a:rPr lang="en-US" altLang="en-US" dirty="0" smtClean="0"/>
              <a:t>PPIDX™</a:t>
            </a:r>
            <a:r>
              <a:rPr lang="en-US" altLang="en-US" sz="3200" dirty="0" smtClean="0"/>
              <a:t> – </a:t>
            </a:r>
            <a:r>
              <a:rPr lang="en-US" altLang="en-US" sz="2400" dirty="0" smtClean="0"/>
              <a:t>Benchmarking Criteria</a:t>
            </a:r>
          </a:p>
        </p:txBody>
      </p:sp>
      <p:sp>
        <p:nvSpPr>
          <p:cNvPr id="5125" name="Rectangle 5"/>
          <p:cNvSpPr>
            <a:spLocks noGrp="1" noChangeArrowheads="1"/>
          </p:cNvSpPr>
          <p:nvPr>
            <p:ph type="body" idx="1"/>
          </p:nvPr>
        </p:nvSpPr>
        <p:spPr>
          <a:xfrm>
            <a:off x="457200" y="1905000"/>
            <a:ext cx="8110538" cy="4191000"/>
          </a:xfrm>
          <a:noFill/>
        </p:spPr>
        <p:txBody>
          <a:bodyPr/>
          <a:lstStyle/>
          <a:p>
            <a:pPr lvl="1" eaLnBrk="1" hangingPunct="1"/>
            <a:r>
              <a:rPr lang="en-US" altLang="en-US" sz="2000" dirty="0" smtClean="0"/>
              <a:t>No comparative performance data is specifically available for private placement corporate bonds</a:t>
            </a:r>
          </a:p>
          <a:p>
            <a:pPr lvl="1" eaLnBrk="1" hangingPunct="1"/>
            <a:r>
              <a:rPr lang="en-US" altLang="en-US" sz="2000" dirty="0" smtClean="0"/>
              <a:t>Inability to demonstrate investment value added for the private corporate bond asset class against other fixed income investments </a:t>
            </a:r>
          </a:p>
          <a:p>
            <a:pPr lvl="1" eaLnBrk="1" hangingPunct="1"/>
            <a:r>
              <a:rPr lang="en-US" altLang="en-US" sz="2000" dirty="0" smtClean="0"/>
              <a:t>Need to assess the impact of strategic decisions, i.e. asset allocation and individual asset selection with a comparable and robust benchmark</a:t>
            </a:r>
          </a:p>
          <a:p>
            <a:pPr lvl="1" eaLnBrk="1" hangingPunct="1"/>
            <a:r>
              <a:rPr lang="en-US" altLang="en-US" sz="2000" dirty="0" smtClean="0"/>
              <a:t>Attribution analysis must be available to determine factors driving performance as well as measure their contributions</a:t>
            </a:r>
          </a:p>
        </p:txBody>
      </p:sp>
      <p:sp>
        <p:nvSpPr>
          <p:cNvPr id="7" name="Rectangle 69"/>
          <p:cNvSpPr>
            <a:spLocks noGrp="1" noChangeArrowheads="1"/>
          </p:cNvSpPr>
          <p:nvPr>
            <p:ph type="dt" sz="quarter" idx="10"/>
          </p:nvPr>
        </p:nvSpPr>
        <p:spPr>
          <a:xfrm>
            <a:off x="685799" y="6324600"/>
            <a:ext cx="1635125" cy="457200"/>
          </a:xfrm>
        </p:spPr>
        <p:txBody>
          <a:bodyPr/>
          <a:lstStyle>
            <a:lvl1pPr>
              <a:defRPr/>
            </a:lvl1pPr>
          </a:lstStyle>
          <a:p>
            <a:pPr>
              <a:defRPr/>
            </a:pPr>
            <a:r>
              <a:rPr lang="en-US" dirty="0" smtClean="0"/>
              <a:t>January 2015</a:t>
            </a:r>
            <a:endParaRPr lang="en-US" dirty="0"/>
          </a:p>
        </p:txBody>
      </p:sp>
      <p:sp>
        <p:nvSpPr>
          <p:cNvPr id="8" name="Rectangle 70"/>
          <p:cNvSpPr>
            <a:spLocks noGrp="1" noChangeArrowheads="1"/>
          </p:cNvSpPr>
          <p:nvPr>
            <p:ph type="ftr" sz="quarter" idx="11"/>
          </p:nvPr>
        </p:nvSpPr>
        <p:spPr>
          <a:xfrm>
            <a:off x="2592388" y="6315075"/>
            <a:ext cx="4341812" cy="457200"/>
          </a:xfrm>
        </p:spPr>
        <p:txBody>
          <a:bodyPr/>
          <a:lstStyle>
            <a:lvl1pPr>
              <a:defRPr b="1"/>
            </a:lvl1pPr>
          </a:lstStyle>
          <a:p>
            <a:pPr>
              <a:defRPr/>
            </a:pPr>
            <a:r>
              <a:rPr lang="en-US" dirty="0" smtClean="0"/>
              <a:t>Distribution reserved - PPIA Forum </a:t>
            </a:r>
            <a:endParaRPr lang="en-US" dirty="0"/>
          </a:p>
        </p:txBody>
      </p:sp>
      <p:sp>
        <p:nvSpPr>
          <p:cNvPr id="9" name="Rectangle 71"/>
          <p:cNvSpPr>
            <a:spLocks noGrp="1" noChangeArrowheads="1"/>
          </p:cNvSpPr>
          <p:nvPr>
            <p:ph type="sldNum" sz="quarter" idx="12"/>
          </p:nvPr>
        </p:nvSpPr>
        <p:spPr>
          <a:xfrm>
            <a:off x="7461250" y="6324600"/>
            <a:ext cx="996950" cy="457200"/>
          </a:xfrm>
        </p:spPr>
        <p:txBody>
          <a:bodyPr/>
          <a:lstStyle>
            <a:lvl1pPr>
              <a:defRPr/>
            </a:lvl1pPr>
          </a:lstStyle>
          <a:p>
            <a:pPr>
              <a:defRPr/>
            </a:pPr>
            <a:fld id="{A463A474-9B66-480E-B812-D4D66912D73A}" type="slidenum">
              <a:rPr lang="en-US" altLang="fr-FR"/>
              <a:pPr>
                <a:defRPr/>
              </a:pPr>
              <a:t>3</a:t>
            </a:fld>
            <a:endParaRPr lang="en-US" alt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871538" y="733368"/>
            <a:ext cx="8162925" cy="766877"/>
          </a:xfrm>
          <a:noFill/>
        </p:spPr>
        <p:txBody>
          <a:bodyPr lIns="90488" tIns="44450" rIns="90488" bIns="44450" anchor="ctr"/>
          <a:lstStyle/>
          <a:p>
            <a:pPr eaLnBrk="1" hangingPunct="1"/>
            <a:r>
              <a:rPr lang="en-US" altLang="en-US" dirty="0" smtClean="0"/>
              <a:t>PPIDX™</a:t>
            </a:r>
            <a:r>
              <a:rPr lang="en-US" altLang="en-US" sz="3200" dirty="0" smtClean="0"/>
              <a:t>– </a:t>
            </a:r>
            <a:r>
              <a:rPr lang="en-US" altLang="en-US" sz="2400" dirty="0"/>
              <a:t>Total Return Index as Benchmark</a:t>
            </a:r>
            <a:endParaRPr lang="en-US" altLang="en-US" sz="2400" dirty="0" smtClean="0"/>
          </a:p>
        </p:txBody>
      </p:sp>
      <p:sp>
        <p:nvSpPr>
          <p:cNvPr id="6149" name="Text Box 8"/>
          <p:cNvSpPr txBox="1">
            <a:spLocks noChangeArrowheads="1"/>
          </p:cNvSpPr>
          <p:nvPr/>
        </p:nvSpPr>
        <p:spPr bwMode="auto">
          <a:xfrm>
            <a:off x="1279525" y="1784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sp>
        <p:nvSpPr>
          <p:cNvPr id="6150" name="Rectangle 9"/>
          <p:cNvSpPr>
            <a:spLocks noChangeArrowheads="1"/>
          </p:cNvSpPr>
          <p:nvPr/>
        </p:nvSpPr>
        <p:spPr bwMode="auto">
          <a:xfrm>
            <a:off x="453887" y="1905000"/>
            <a:ext cx="833755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marL="342900" indent="-342900">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lvl="1" eaLnBrk="1" hangingPunct="1"/>
            <a:r>
              <a:rPr lang="en-US" altLang="en-US" sz="2000" dirty="0"/>
              <a:t>Total return captures both effective yield income and market value changes, while cash yield captures only coupon income returns</a:t>
            </a:r>
          </a:p>
          <a:p>
            <a:pPr lvl="1" eaLnBrk="1" hangingPunct="1"/>
            <a:r>
              <a:rPr lang="en-US" altLang="en-US" sz="2000" dirty="0"/>
              <a:t>Total return takes into account realized and unrealized capital gains</a:t>
            </a:r>
          </a:p>
          <a:p>
            <a:pPr lvl="1" eaLnBrk="1" hangingPunct="1"/>
            <a:r>
              <a:rPr lang="en-US" altLang="en-US" sz="2000" dirty="0"/>
              <a:t>Total return provides a more consistent basis for comparison against other fixed income asset classes</a:t>
            </a:r>
          </a:p>
          <a:p>
            <a:pPr lvl="1" eaLnBrk="1" hangingPunct="1"/>
            <a:r>
              <a:rPr lang="en-US" altLang="en-US" sz="2000" dirty="0"/>
              <a:t>Modified Dietz formula:</a:t>
            </a:r>
          </a:p>
          <a:p>
            <a:pPr lvl="2" eaLnBrk="1" hangingPunct="1"/>
            <a:r>
              <a:rPr lang="en-US" altLang="en-US" sz="1600" dirty="0"/>
              <a:t>((EOP mktval–BOP mktval) + flows)/(BOP mktval+time wtd flows)</a:t>
            </a:r>
          </a:p>
        </p:txBody>
      </p:sp>
      <p:sp>
        <p:nvSpPr>
          <p:cNvPr id="8" name="Rectangle 69"/>
          <p:cNvSpPr txBox="1">
            <a:spLocks noChangeArrowheads="1"/>
          </p:cNvSpPr>
          <p:nvPr/>
        </p:nvSpPr>
        <p:spPr>
          <a:xfrm>
            <a:off x="685799" y="63246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defRPr/>
            </a:pPr>
            <a:r>
              <a:rPr lang="en-US" sz="1400" smtClean="0"/>
              <a:t>January 2015</a:t>
            </a:r>
            <a:endParaRPr lang="en-US" sz="1400" dirty="0"/>
          </a:p>
        </p:txBody>
      </p:sp>
      <p:sp>
        <p:nvSpPr>
          <p:cNvPr id="9" name="Rectangle 70"/>
          <p:cNvSpPr txBox="1">
            <a:spLocks noChangeArrowheads="1"/>
          </p:cNvSpPr>
          <p:nvPr/>
        </p:nvSpPr>
        <p:spPr>
          <a:xfrm>
            <a:off x="2592388" y="63150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3246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defRPr/>
            </a:pPr>
            <a:fld id="{A463A474-9B66-480E-B812-D4D66912D73A}" type="slidenum">
              <a:rPr lang="en-US" altLang="fr-FR" sz="1400" smtClean="0"/>
              <a:pPr>
                <a:defRPr/>
              </a:pPr>
              <a:t>4</a:t>
            </a:fld>
            <a:endParaRPr lang="en-US" altLang="fr-FR" sz="14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871538" y="733368"/>
            <a:ext cx="8162925" cy="766877"/>
          </a:xfrm>
          <a:noFill/>
        </p:spPr>
        <p:txBody>
          <a:bodyPr lIns="90488" tIns="44450" rIns="90488" bIns="44450" anchor="ctr"/>
          <a:lstStyle/>
          <a:p>
            <a:pPr eaLnBrk="1" hangingPunct="1"/>
            <a:r>
              <a:rPr lang="en-US" altLang="en-US" dirty="0" smtClean="0"/>
              <a:t>PPIDX™</a:t>
            </a:r>
            <a:r>
              <a:rPr lang="en-US" altLang="en-US" sz="3200" dirty="0" smtClean="0"/>
              <a:t>– </a:t>
            </a:r>
            <a:r>
              <a:rPr lang="en-US" altLang="en-US" sz="2400" dirty="0" smtClean="0"/>
              <a:t>Market Values </a:t>
            </a:r>
          </a:p>
        </p:txBody>
      </p:sp>
      <p:sp>
        <p:nvSpPr>
          <p:cNvPr id="6149" name="Text Box 8"/>
          <p:cNvSpPr txBox="1">
            <a:spLocks noChangeArrowheads="1"/>
          </p:cNvSpPr>
          <p:nvPr/>
        </p:nvSpPr>
        <p:spPr bwMode="auto">
          <a:xfrm>
            <a:off x="1279525" y="17843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eaLnBrk="1" hangingPunct="1">
              <a:spcBef>
                <a:spcPct val="0"/>
              </a:spcBef>
              <a:buClrTx/>
              <a:buSzTx/>
              <a:buFontTx/>
              <a:buNone/>
            </a:pPr>
            <a:endParaRPr lang="en-US" altLang="en-US" sz="2400" dirty="0"/>
          </a:p>
        </p:txBody>
      </p:sp>
      <p:sp>
        <p:nvSpPr>
          <p:cNvPr id="6150" name="Rectangle 9"/>
          <p:cNvSpPr>
            <a:spLocks noChangeArrowheads="1"/>
          </p:cNvSpPr>
          <p:nvPr/>
        </p:nvSpPr>
        <p:spPr bwMode="auto">
          <a:xfrm>
            <a:off x="453886" y="1905000"/>
            <a:ext cx="84615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marL="342900" indent="-342900">
              <a:spcBef>
                <a:spcPct val="20000"/>
              </a:spcBef>
              <a:buClr>
                <a:schemeClr val="folHlink"/>
              </a:buClr>
              <a:buSzPct val="75000"/>
              <a:buFont typeface="Wingdings" pitchFamily="2" charset="2"/>
              <a:buChar char="n"/>
              <a:defRPr sz="3200">
                <a:solidFill>
                  <a:schemeClr val="tx1"/>
                </a:solidFill>
                <a:latin typeface="Verdana" pitchFamily="34" charset="0"/>
              </a:defRPr>
            </a:lvl1pPr>
            <a:lvl2pPr marL="742950" indent="-285750">
              <a:spcBef>
                <a:spcPct val="20000"/>
              </a:spcBef>
              <a:buClr>
                <a:schemeClr val="folHlink"/>
              </a:buClr>
              <a:buSzPct val="70000"/>
              <a:buFont typeface="Wingdings" pitchFamily="2" charset="2"/>
              <a:buChar char="n"/>
              <a:defRPr sz="2800">
                <a:solidFill>
                  <a:schemeClr val="tx1"/>
                </a:solidFill>
                <a:latin typeface="Verdana" pitchFamily="34" charset="0"/>
              </a:defRPr>
            </a:lvl2pPr>
            <a:lvl3pPr marL="1143000" indent="-228600">
              <a:spcBef>
                <a:spcPct val="20000"/>
              </a:spcBef>
              <a:buClr>
                <a:schemeClr val="tx2"/>
              </a:buClr>
              <a:buChar char="•"/>
              <a:defRPr sz="2400">
                <a:solidFill>
                  <a:schemeClr val="tx1"/>
                </a:solidFill>
                <a:latin typeface="Verdana" pitchFamily="34" charset="0"/>
              </a:defRPr>
            </a:lvl3pPr>
            <a:lvl4pPr marL="1600200" indent="-228600">
              <a:spcBef>
                <a:spcPct val="20000"/>
              </a:spcBef>
              <a:buClr>
                <a:schemeClr val="hlink"/>
              </a:buClr>
              <a:buChar char="•"/>
              <a:defRPr sz="2000">
                <a:solidFill>
                  <a:schemeClr val="tx1"/>
                </a:solidFill>
                <a:latin typeface="Verdana" pitchFamily="34" charset="0"/>
              </a:defRPr>
            </a:lvl4pPr>
            <a:lvl5pPr marL="2057400" indent="-22860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lvl="1" eaLnBrk="1" hangingPunct="1"/>
            <a:r>
              <a:rPr lang="en-US" altLang="en-US" sz="1800" dirty="0" smtClean="0"/>
              <a:t>Market values for each security are determined by each PPIDX Participant and reflect its expert staff’s evaluation of risk rating and pricing based on on-going internal and/or third party research and surveillance</a:t>
            </a:r>
            <a:endParaRPr lang="en-US" altLang="en-US" sz="1800" dirty="0"/>
          </a:p>
          <a:p>
            <a:pPr lvl="1" eaLnBrk="1" hangingPunct="1"/>
            <a:r>
              <a:rPr lang="en-US" altLang="en-US" sz="1800" dirty="0" smtClean="0"/>
              <a:t>PPIDX Participants holding the same security may therefore differ in the final internal market value for a given security held by multiple Participants</a:t>
            </a:r>
            <a:endParaRPr lang="en-US" altLang="en-US" sz="1800" dirty="0"/>
          </a:p>
          <a:p>
            <a:pPr lvl="1" eaLnBrk="1" hangingPunct="1"/>
            <a:r>
              <a:rPr lang="en-US" altLang="en-US" sz="1800" dirty="0" smtClean="0"/>
              <a:t>The proposed final price of any security held by multiple Participants will be the market value weighted average price across all the PPIDX Participants. This value, automatically calculated within the aggregate index, should be used within all attribution analyses. As the number of Participants grows, this aggregate valuation becomes more refined.</a:t>
            </a:r>
          </a:p>
          <a:p>
            <a:pPr lvl="1" eaLnBrk="1" hangingPunct="1"/>
            <a:r>
              <a:rPr lang="en-US" altLang="en-US" sz="1800" dirty="0" smtClean="0"/>
              <a:t>All such analysis and disclosure of aggregate values for common securities will be subject to strict antitrust requirements</a:t>
            </a:r>
          </a:p>
          <a:p>
            <a:pPr marL="457200" lvl="1" indent="0" eaLnBrk="1" hangingPunct="1">
              <a:buNone/>
            </a:pPr>
            <a:r>
              <a:rPr lang="en-US" altLang="en-US" sz="2000" dirty="0" smtClean="0"/>
              <a:t> </a:t>
            </a:r>
            <a:endParaRPr lang="en-US" altLang="en-US" sz="1600" dirty="0"/>
          </a:p>
        </p:txBody>
      </p:sp>
      <p:sp>
        <p:nvSpPr>
          <p:cNvPr id="8"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9"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10"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5</a:t>
            </a:fld>
            <a:endParaRPr lang="en-US" altLang="fr-FR" sz="1400" dirty="0"/>
          </a:p>
        </p:txBody>
      </p:sp>
    </p:spTree>
    <p:extLst>
      <p:ext uri="{BB962C8B-B14F-4D97-AF65-F5344CB8AC3E}">
        <p14:creationId xmlns:p14="http://schemas.microsoft.com/office/powerpoint/2010/main" val="230239356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957263" y="876300"/>
            <a:ext cx="8162925" cy="769938"/>
          </a:xfrm>
        </p:spPr>
        <p:txBody>
          <a:bodyPr/>
          <a:lstStyle/>
          <a:p>
            <a:pPr eaLnBrk="1" hangingPunct="1"/>
            <a:r>
              <a:rPr lang="en-US" altLang="en-US" dirty="0" smtClean="0"/>
              <a:t>PPIDX™</a:t>
            </a:r>
            <a:r>
              <a:rPr lang="en-US" altLang="en-US" sz="3200" dirty="0" smtClean="0"/>
              <a:t> Applications– </a:t>
            </a:r>
            <a:r>
              <a:rPr lang="en-US" altLang="en-US" sz="2400" dirty="0" smtClean="0"/>
              <a:t>Uses of the Index</a:t>
            </a:r>
          </a:p>
        </p:txBody>
      </p:sp>
      <p:sp>
        <p:nvSpPr>
          <p:cNvPr id="7173" name="Rectangle 3"/>
          <p:cNvSpPr>
            <a:spLocks noGrp="1" noChangeArrowheads="1"/>
          </p:cNvSpPr>
          <p:nvPr>
            <p:ph type="body" idx="1"/>
          </p:nvPr>
        </p:nvSpPr>
        <p:spPr>
          <a:xfrm>
            <a:off x="533400" y="1905000"/>
            <a:ext cx="8110538" cy="4191000"/>
          </a:xfrm>
        </p:spPr>
        <p:txBody>
          <a:bodyPr/>
          <a:lstStyle/>
          <a:p>
            <a:pPr eaLnBrk="1" hangingPunct="1">
              <a:lnSpc>
                <a:spcPct val="90000"/>
              </a:lnSpc>
              <a:buFont typeface="Wingdings" pitchFamily="2" charset="2"/>
              <a:buNone/>
            </a:pPr>
            <a:r>
              <a:rPr lang="en-US" altLang="en-US" sz="2000" dirty="0" smtClean="0"/>
              <a:t>	Performance Measurement:</a:t>
            </a:r>
          </a:p>
          <a:p>
            <a:pPr lvl="1" eaLnBrk="1" hangingPunct="1">
              <a:lnSpc>
                <a:spcPct val="90000"/>
              </a:lnSpc>
            </a:pPr>
            <a:r>
              <a:rPr lang="en-US" altLang="en-US" sz="2000" dirty="0" smtClean="0"/>
              <a:t>Credit risk of private corporate bonds vs. other asset classes </a:t>
            </a:r>
          </a:p>
          <a:p>
            <a:pPr lvl="1" eaLnBrk="1" hangingPunct="1">
              <a:lnSpc>
                <a:spcPct val="90000"/>
              </a:lnSpc>
            </a:pPr>
            <a:r>
              <a:rPr lang="en-US" altLang="en-US" sz="2000" dirty="0" smtClean="0"/>
              <a:t>Portfolio allocation vs. other asset classes</a:t>
            </a:r>
          </a:p>
          <a:p>
            <a:pPr lvl="1" eaLnBrk="1" hangingPunct="1">
              <a:lnSpc>
                <a:spcPct val="90000"/>
              </a:lnSpc>
            </a:pPr>
            <a:r>
              <a:rPr lang="en-US" altLang="en-US" sz="2000" dirty="0" smtClean="0"/>
              <a:t>Asset allocation using attribution analysis </a:t>
            </a:r>
          </a:p>
          <a:p>
            <a:pPr lvl="1" eaLnBrk="1" hangingPunct="1">
              <a:lnSpc>
                <a:spcPct val="90000"/>
              </a:lnSpc>
            </a:pPr>
            <a:r>
              <a:rPr lang="en-US" altLang="en-US" sz="2000" dirty="0" smtClean="0"/>
              <a:t>Total return peer group comparisons</a:t>
            </a:r>
          </a:p>
          <a:p>
            <a:pPr lvl="1" eaLnBrk="1" hangingPunct="1">
              <a:lnSpc>
                <a:spcPct val="90000"/>
              </a:lnSpc>
            </a:pPr>
            <a:r>
              <a:rPr lang="en-US" altLang="en-US" sz="2000" dirty="0" smtClean="0"/>
              <a:t>Total return for incentive compensation</a:t>
            </a:r>
          </a:p>
          <a:p>
            <a:pPr lvl="1" eaLnBrk="1" hangingPunct="1">
              <a:lnSpc>
                <a:spcPct val="90000"/>
              </a:lnSpc>
            </a:pPr>
            <a:endParaRPr lang="en-US" altLang="en-US" dirty="0" smtClean="0"/>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6</a:t>
            </a:fld>
            <a:endParaRPr lang="en-US" altLang="fr-FR"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871538" y="854075"/>
            <a:ext cx="8162925" cy="769938"/>
          </a:xfrm>
        </p:spPr>
        <p:txBody>
          <a:bodyPr/>
          <a:lstStyle/>
          <a:p>
            <a:pPr eaLnBrk="1" hangingPunct="1"/>
            <a:r>
              <a:rPr lang="en-US" altLang="en-US" dirty="0" smtClean="0"/>
              <a:t>PPIDX™</a:t>
            </a:r>
            <a:r>
              <a:rPr lang="en-US" altLang="en-US" sz="3200" dirty="0" smtClean="0"/>
              <a:t> – </a:t>
            </a:r>
            <a:r>
              <a:rPr lang="en-US" altLang="en-US" sz="2400" dirty="0" smtClean="0"/>
              <a:t>Benefits to Participants</a:t>
            </a:r>
          </a:p>
        </p:txBody>
      </p:sp>
      <p:sp>
        <p:nvSpPr>
          <p:cNvPr id="8197" name="Rectangle 4"/>
          <p:cNvSpPr>
            <a:spLocks noGrp="1" noChangeArrowheads="1"/>
          </p:cNvSpPr>
          <p:nvPr>
            <p:ph type="body" idx="1"/>
          </p:nvPr>
        </p:nvSpPr>
        <p:spPr>
          <a:xfrm>
            <a:off x="423863" y="1905000"/>
            <a:ext cx="8110537" cy="4191000"/>
          </a:xfrm>
        </p:spPr>
        <p:txBody>
          <a:bodyPr/>
          <a:lstStyle/>
          <a:p>
            <a:pPr lvl="1" eaLnBrk="1" hangingPunct="1">
              <a:defRPr/>
            </a:pPr>
            <a:r>
              <a:rPr lang="en-US" altLang="en-US" sz="2000" dirty="0" smtClean="0"/>
              <a:t>Asset allocation, total return, new investment yield </a:t>
            </a:r>
            <a:r>
              <a:rPr lang="en-US" sz="2000" dirty="0" smtClean="0"/>
              <a:t>could </a:t>
            </a:r>
            <a:r>
              <a:rPr lang="en-US" sz="2000" dirty="0"/>
              <a:t>be evaluated within such an index with the collection of comprehensive asset level periodic </a:t>
            </a:r>
            <a:r>
              <a:rPr lang="en-US" sz="2000" dirty="0" smtClean="0"/>
              <a:t>data (quarterly)</a:t>
            </a:r>
          </a:p>
          <a:p>
            <a:pPr marL="457200" lvl="1" indent="0" eaLnBrk="1" hangingPunct="1">
              <a:buFont typeface="Wingdings" pitchFamily="2" charset="2"/>
              <a:buNone/>
              <a:defRPr/>
            </a:pPr>
            <a:endParaRPr lang="en-US" altLang="en-US" sz="2000" dirty="0" smtClean="0"/>
          </a:p>
          <a:p>
            <a:pPr lvl="1" eaLnBrk="1" hangingPunct="1">
              <a:defRPr/>
            </a:pPr>
            <a:r>
              <a:rPr lang="en-US" sz="2000" dirty="0"/>
              <a:t>A private corporate bond index based on market values would reflect the true economic value of the assets, as long term total return performance incorporates all economic factors</a:t>
            </a:r>
          </a:p>
          <a:p>
            <a:pPr marL="457200" lvl="1" indent="0" eaLnBrk="1" hangingPunct="1">
              <a:buFont typeface="Wingdings" pitchFamily="2" charset="2"/>
              <a:buNone/>
              <a:defRPr/>
            </a:pPr>
            <a:endParaRPr lang="en-US" altLang="en-US" sz="2000" dirty="0" smtClean="0"/>
          </a:p>
          <a:p>
            <a:pPr lvl="1" eaLnBrk="1" hangingPunct="1">
              <a:buFont typeface="Wingdings" pitchFamily="2" charset="2"/>
              <a:buNone/>
              <a:defRPr/>
            </a:pPr>
            <a:endParaRPr lang="en-US" altLang="en-US" sz="2400" dirty="0" smtClean="0"/>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7</a:t>
            </a:fld>
            <a:endParaRPr lang="en-US" altLang="fr-FR"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871538" y="854075"/>
            <a:ext cx="8162925" cy="769938"/>
          </a:xfrm>
        </p:spPr>
        <p:txBody>
          <a:bodyPr/>
          <a:lstStyle/>
          <a:p>
            <a:pPr eaLnBrk="1" hangingPunct="1"/>
            <a:r>
              <a:rPr lang="en-US" altLang="en-US" dirty="0" smtClean="0"/>
              <a:t>PPIDX™</a:t>
            </a:r>
            <a:r>
              <a:rPr lang="en-US" altLang="en-US" sz="3200" dirty="0" smtClean="0"/>
              <a:t> – </a:t>
            </a:r>
            <a:r>
              <a:rPr lang="en-US" altLang="en-US" sz="2400" dirty="0" smtClean="0"/>
              <a:t>Benefits to Participants (cont.)</a:t>
            </a:r>
          </a:p>
        </p:txBody>
      </p:sp>
      <p:sp>
        <p:nvSpPr>
          <p:cNvPr id="9221" name="Rectangle 4"/>
          <p:cNvSpPr>
            <a:spLocks noGrp="1" noChangeArrowheads="1"/>
          </p:cNvSpPr>
          <p:nvPr>
            <p:ph type="body" idx="1"/>
          </p:nvPr>
        </p:nvSpPr>
        <p:spPr>
          <a:xfrm>
            <a:off x="381000" y="1905000"/>
            <a:ext cx="8110538" cy="4191000"/>
          </a:xfrm>
          <a:noFill/>
        </p:spPr>
        <p:txBody>
          <a:bodyPr/>
          <a:lstStyle/>
          <a:p>
            <a:pPr lvl="1" eaLnBrk="1" hangingPunct="1"/>
            <a:r>
              <a:rPr lang="en-US" altLang="fr-FR" sz="2000" dirty="0" smtClean="0"/>
              <a:t>Attribution analysis (industry, country, duration, risk rating, internal for privates or external if available) would show portfolio positioning relative to the industry (participants in the study or smaller peer groups within that overall group)  and break performance into sector allocation and selection performance effects. The analysis will reflect the duration effect on returns. Attribution by components of return would also inform the comparative analysis.</a:t>
            </a:r>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8</a:t>
            </a:fld>
            <a:endParaRPr lang="en-US" altLang="fr-FR"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871538" y="854075"/>
            <a:ext cx="8162925" cy="769938"/>
          </a:xfrm>
        </p:spPr>
        <p:txBody>
          <a:bodyPr/>
          <a:lstStyle/>
          <a:p>
            <a:pPr eaLnBrk="1" hangingPunct="1"/>
            <a:r>
              <a:rPr lang="en-US" altLang="en-US" dirty="0" smtClean="0"/>
              <a:t>PPIDX™</a:t>
            </a:r>
            <a:r>
              <a:rPr lang="en-US" altLang="en-US" sz="3200" dirty="0" smtClean="0"/>
              <a:t> – </a:t>
            </a:r>
            <a:r>
              <a:rPr lang="en-US" altLang="en-US" sz="2400" dirty="0" smtClean="0"/>
              <a:t>Benefits to Participants (cont.)</a:t>
            </a:r>
          </a:p>
        </p:txBody>
      </p:sp>
      <p:sp>
        <p:nvSpPr>
          <p:cNvPr id="8197" name="Rectangle 4"/>
          <p:cNvSpPr>
            <a:spLocks noGrp="1" noChangeArrowheads="1"/>
          </p:cNvSpPr>
          <p:nvPr>
            <p:ph type="body" idx="1"/>
          </p:nvPr>
        </p:nvSpPr>
        <p:spPr>
          <a:xfrm>
            <a:off x="457200" y="1905000"/>
            <a:ext cx="8110538" cy="4191000"/>
          </a:xfrm>
        </p:spPr>
        <p:txBody>
          <a:bodyPr/>
          <a:lstStyle/>
          <a:p>
            <a:pPr lvl="1" eaLnBrk="1" hangingPunct="1">
              <a:defRPr/>
            </a:pPr>
            <a:r>
              <a:rPr lang="en-US" sz="2000" dirty="0"/>
              <a:t>Origination yields and new commitment spreads could be measured on a standardized basis against a common curve</a:t>
            </a:r>
          </a:p>
          <a:p>
            <a:pPr lvl="1" eaLnBrk="1" hangingPunct="1">
              <a:defRPr/>
            </a:pPr>
            <a:r>
              <a:rPr lang="en-US" sz="2000" dirty="0"/>
              <a:t>Outlier screening and ordinal/percentile ranking would add to the understanding of competitive position and the effectiveness of an investment strategy. </a:t>
            </a:r>
          </a:p>
          <a:p>
            <a:pPr lvl="1" eaLnBrk="1" hangingPunct="1">
              <a:defRPr/>
            </a:pPr>
            <a:r>
              <a:rPr lang="en-US" sz="2000" dirty="0"/>
              <a:t>Third party investor efforts would be enhanced by the ability to produce benchmarks for private placement returns.</a:t>
            </a:r>
          </a:p>
          <a:p>
            <a:pPr marL="457200" lvl="1" indent="0" eaLnBrk="1" hangingPunct="1">
              <a:buFont typeface="Wingdings" pitchFamily="2" charset="2"/>
              <a:buNone/>
              <a:defRPr/>
            </a:pPr>
            <a:endParaRPr lang="en-US" sz="2000" dirty="0"/>
          </a:p>
        </p:txBody>
      </p:sp>
      <p:sp>
        <p:nvSpPr>
          <p:cNvPr id="7" name="Rectangle 69"/>
          <p:cNvSpPr txBox="1">
            <a:spLocks noChangeArrowheads="1"/>
          </p:cNvSpPr>
          <p:nvPr/>
        </p:nvSpPr>
        <p:spPr>
          <a:xfrm>
            <a:off x="685799" y="6477000"/>
            <a:ext cx="1635125"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smtClean="0"/>
              <a:t>January 2015</a:t>
            </a:r>
            <a:endParaRPr lang="en-US" sz="1400" dirty="0"/>
          </a:p>
        </p:txBody>
      </p:sp>
      <p:sp>
        <p:nvSpPr>
          <p:cNvPr id="8" name="Rectangle 70"/>
          <p:cNvSpPr txBox="1">
            <a:spLocks noChangeArrowheads="1"/>
          </p:cNvSpPr>
          <p:nvPr/>
        </p:nvSpPr>
        <p:spPr>
          <a:xfrm>
            <a:off x="2592388" y="6467475"/>
            <a:ext cx="4341812" cy="457200"/>
          </a:xfrm>
          <a:prstGeom prst="rect">
            <a:avLst/>
          </a:prstGeom>
        </p:spPr>
        <p:txBody>
          <a:bodyPr/>
          <a:lstStyle>
            <a:defPPr>
              <a:defRPr lang="en-US"/>
            </a:defPPr>
            <a:lvl1pPr algn="l" rtl="0" eaLnBrk="0" fontAlgn="base" hangingPunct="0">
              <a:spcBef>
                <a:spcPct val="0"/>
              </a:spcBef>
              <a:spcAft>
                <a:spcPct val="0"/>
              </a:spcAft>
              <a:defRPr sz="2400" b="1"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r>
              <a:rPr lang="en-US" sz="1400" dirty="0" smtClean="0"/>
              <a:t>Distribution reserved - PPIA Forum </a:t>
            </a:r>
            <a:endParaRPr lang="en-US" sz="1400" dirty="0"/>
          </a:p>
        </p:txBody>
      </p:sp>
      <p:sp>
        <p:nvSpPr>
          <p:cNvPr id="9" name="Rectangle 71"/>
          <p:cNvSpPr txBox="1">
            <a:spLocks noChangeArrowheads="1"/>
          </p:cNvSpPr>
          <p:nvPr/>
        </p:nvSpPr>
        <p:spPr>
          <a:xfrm>
            <a:off x="7461250" y="6477000"/>
            <a:ext cx="996950" cy="457200"/>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pPr algn="ctr">
              <a:defRPr/>
            </a:pPr>
            <a:fld id="{A463A474-9B66-480E-B812-D4D66912D73A}" type="slidenum">
              <a:rPr lang="en-US" altLang="fr-FR" sz="1400" smtClean="0"/>
              <a:pPr algn="ctr">
                <a:defRPr/>
              </a:pPr>
              <a:t>9</a:t>
            </a:fld>
            <a:endParaRPr lang="en-US" altLang="fr-FR"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11283046</TotalTime>
  <Pages>28</Pages>
  <Words>1764</Words>
  <Application>Microsoft Office PowerPoint</Application>
  <PresentationFormat>On-screen Show (4:3)</PresentationFormat>
  <Paragraphs>201</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Bold Stripes</vt:lpstr>
      <vt:lpstr>PPIDX™ Private Placement Bond Index</vt:lpstr>
      <vt:lpstr> PPIDX™ – Goals and Objectives</vt:lpstr>
      <vt:lpstr>PPIDX™ – Benchmarking Criteria</vt:lpstr>
      <vt:lpstr>PPIDX™– Total Return Index as Benchmark</vt:lpstr>
      <vt:lpstr>PPIDX™– Market Values </vt:lpstr>
      <vt:lpstr>PPIDX™ Applications– Uses of the Index</vt:lpstr>
      <vt:lpstr>PPIDX™ – Benefits to Participants</vt:lpstr>
      <vt:lpstr>PPIDX™ – Benefits to Participants (cont.)</vt:lpstr>
      <vt:lpstr>PPIDX™ – Benefits to Participants (cont.)</vt:lpstr>
      <vt:lpstr>PPIDX™ – Benefits to Participants (cont.)</vt:lpstr>
      <vt:lpstr>PPIDX™ – Benefits to Participants (cont.)</vt:lpstr>
      <vt:lpstr>PPIDX™ – Confidentiality and Antitrust Guidelines for Insurance Companies</vt:lpstr>
      <vt:lpstr>PPIDX™ – Sample Index and Attribution Reports</vt:lpstr>
      <vt:lpstr>PPIDX™ – Sample Index Report - Aggregate</vt:lpstr>
      <vt:lpstr>PPIDX™ – Sample Index Report - Participant</vt:lpstr>
      <vt:lpstr>PPIDX™ – Sample Attribution by Rating Class</vt:lpstr>
      <vt:lpstr>PPIDX™ – Sponsors</vt:lpstr>
      <vt:lpstr>PPIDX™ – Sponsors (cont.)</vt:lpstr>
      <vt:lpstr>PPIDX™ – Sponsors (cont.)</vt:lpstr>
      <vt:lpstr>PPIDX™ – Participation</vt:lpstr>
      <vt:lpstr>PPIDX™ – Data Workflow</vt:lpstr>
      <vt:lpstr>PPIDX™ - Data Repository and Security</vt:lpstr>
      <vt:lpstr>PPIDX™ – Contact us for 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PPIDX introduction</dc:title>
  <dc:creator>Sagamore - OTCFin</dc:creator>
  <cp:lastModifiedBy>Elie Cohen</cp:lastModifiedBy>
  <cp:revision>375</cp:revision>
  <cp:lastPrinted>2001-12-24T23:30:14Z</cp:lastPrinted>
  <dcterms:created xsi:type="dcterms:W3CDTF">1995-06-15T17:40:16Z</dcterms:created>
  <dcterms:modified xsi:type="dcterms:W3CDTF">2015-01-19T13:51:47Z</dcterms:modified>
</cp:coreProperties>
</file>